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7.xml" ContentType="application/vnd.openxmlformats-officedocument.presentationml.notesSlide+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9.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10.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11.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12.xml" ContentType="application/vnd.openxmlformats-officedocument.presentationml.notesSlide+xml"/>
  <Override PartName="/ppt/tags/tag20.xml" ContentType="application/vnd.openxmlformats-officedocument.presentationml.tags+xml"/>
  <Override PartName="/ppt/notesSlides/notesSlide13.xml" ContentType="application/vnd.openxmlformats-officedocument.presentationml.notesSlide+xml"/>
  <Override PartName="/ppt/tags/tag21.xml" ContentType="application/vnd.openxmlformats-officedocument.presentationml.tags+xml"/>
  <Override PartName="/ppt/notesSlides/notesSlide14.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15.xml" ContentType="application/vnd.openxmlformats-officedocument.presentationml.notesSlide+xml"/>
  <Override PartName="/ppt/tags/tag24.xml" ContentType="application/vnd.openxmlformats-officedocument.presentationml.tags+xml"/>
  <Override PartName="/ppt/notesSlides/notesSlide16.xml" ContentType="application/vnd.openxmlformats-officedocument.presentationml.notesSlide+xml"/>
  <Override PartName="/ppt/tags/tag25.xml" ContentType="application/vnd.openxmlformats-officedocument.presentationml.tags+xml"/>
  <Override PartName="/ppt/notesSlides/notesSlide17.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notesSlides/notesSlide18.xml" ContentType="application/vnd.openxmlformats-officedocument.presentationml.notesSlide+xml"/>
  <Override PartName="/ppt/tags/tag28.xml" ContentType="application/vnd.openxmlformats-officedocument.presentationml.tags+xml"/>
  <Override PartName="/ppt/notesSlides/notesSlide19.xml" ContentType="application/vnd.openxmlformats-officedocument.presentationml.notesSlide+xml"/>
  <Override PartName="/ppt/tags/tag29.xml" ContentType="application/vnd.openxmlformats-officedocument.presentationml.tags+xml"/>
  <Override PartName="/ppt/notesSlides/notesSlide20.xml" ContentType="application/vnd.openxmlformats-officedocument.presentationml.notesSlide+xml"/>
  <Override PartName="/ppt/tags/tag30.xml" ContentType="application/vnd.openxmlformats-officedocument.presentationml.tags+xml"/>
  <Override PartName="/ppt/notesSlides/notesSlide21.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notesSlides/notesSlide22.xml" ContentType="application/vnd.openxmlformats-officedocument.presentationml.notesSlide+xml"/>
  <Override PartName="/ppt/tags/tag33.xml" ContentType="application/vnd.openxmlformats-officedocument.presentationml.tags+xml"/>
  <Override PartName="/ppt/notesSlides/notesSlide23.xml" ContentType="application/vnd.openxmlformats-officedocument.presentationml.notesSlide+xml"/>
  <Override PartName="/ppt/tags/tag34.xml" ContentType="application/vnd.openxmlformats-officedocument.presentationml.tags+xml"/>
  <Override PartName="/ppt/notesSlides/notesSlide24.xml" ContentType="application/vnd.openxmlformats-officedocument.presentationml.notesSlide+xml"/>
  <Override PartName="/ppt/tags/tag35.xml" ContentType="application/vnd.openxmlformats-officedocument.presentationml.tags+xml"/>
  <Override PartName="/ppt/notesSlides/notesSlide25.xml" ContentType="application/vnd.openxmlformats-officedocument.presentationml.notesSlide+xml"/>
  <Override PartName="/ppt/tags/tag36.xml" ContentType="application/vnd.openxmlformats-officedocument.presentationml.tags+xml"/>
  <Override PartName="/ppt/notesSlides/notesSlide26.xml" ContentType="application/vnd.openxmlformats-officedocument.presentationml.notesSlide+xml"/>
  <Override PartName="/ppt/tags/tag37.xml" ContentType="application/vnd.openxmlformats-officedocument.presentationml.tags+xml"/>
  <Override PartName="/ppt/notesSlides/notesSlide27.xml" ContentType="application/vnd.openxmlformats-officedocument.presentationml.notesSlide+xml"/>
  <Override PartName="/ppt/tags/tag38.xml" ContentType="application/vnd.openxmlformats-officedocument.presentationml.tags+xml"/>
  <Override PartName="/ppt/notesSlides/notesSlide28.xml" ContentType="application/vnd.openxmlformats-officedocument.presentationml.notesSlide+xml"/>
  <Override PartName="/ppt/tags/tag39.xml" ContentType="application/vnd.openxmlformats-officedocument.presentationml.tags+xml"/>
  <Override PartName="/ppt/notesSlides/notesSlide29.xml" ContentType="application/vnd.openxmlformats-officedocument.presentationml.notesSlide+xml"/>
  <Override PartName="/ppt/tags/tag40.xml" ContentType="application/vnd.openxmlformats-officedocument.presentationml.tags+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915" r:id="rId1"/>
  </p:sldMasterIdLst>
  <p:notesMasterIdLst>
    <p:notesMasterId r:id="rId32"/>
  </p:notesMasterIdLst>
  <p:handoutMasterIdLst>
    <p:handoutMasterId r:id="rId33"/>
  </p:handoutMasterIdLst>
  <p:sldIdLst>
    <p:sldId id="327" r:id="rId2"/>
    <p:sldId id="459" r:id="rId3"/>
    <p:sldId id="431" r:id="rId4"/>
    <p:sldId id="455" r:id="rId5"/>
    <p:sldId id="456" r:id="rId6"/>
    <p:sldId id="465" r:id="rId7"/>
    <p:sldId id="262" r:id="rId8"/>
    <p:sldId id="391" r:id="rId9"/>
    <p:sldId id="329" r:id="rId10"/>
    <p:sldId id="451" r:id="rId11"/>
    <p:sldId id="447" r:id="rId12"/>
    <p:sldId id="448" r:id="rId13"/>
    <p:sldId id="434" r:id="rId14"/>
    <p:sldId id="435" r:id="rId15"/>
    <p:sldId id="450" r:id="rId16"/>
    <p:sldId id="433" r:id="rId17"/>
    <p:sldId id="394" r:id="rId18"/>
    <p:sldId id="310" r:id="rId19"/>
    <p:sldId id="269" r:id="rId20"/>
    <p:sldId id="340" r:id="rId21"/>
    <p:sldId id="279" r:id="rId22"/>
    <p:sldId id="362" r:id="rId23"/>
    <p:sldId id="462" r:id="rId24"/>
    <p:sldId id="382" r:id="rId25"/>
    <p:sldId id="425" r:id="rId26"/>
    <p:sldId id="442" r:id="rId27"/>
    <p:sldId id="466" r:id="rId28"/>
    <p:sldId id="468" r:id="rId29"/>
    <p:sldId id="429" r:id="rId30"/>
    <p:sldId id="467" r:id="rId31"/>
  </p:sldIdLst>
  <p:sldSz cx="9144000" cy="6858000" type="screen4x3"/>
  <p:notesSz cx="7010400" cy="9296400"/>
  <p:custDataLst>
    <p:tags r:id="rId34"/>
  </p:custData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9CCFF"/>
    <a:srgbClr val="3333FF"/>
    <a:srgbClr val="99FF33"/>
    <a:srgbClr val="99CC00"/>
    <a:srgbClr val="CCFF33"/>
    <a:srgbClr val="CCCC00"/>
    <a:srgbClr val="CC0066"/>
    <a:srgbClr val="9900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74" autoAdjust="0"/>
    <p:restoredTop sz="82444" autoAdjust="0"/>
  </p:normalViewPr>
  <p:slideViewPr>
    <p:cSldViewPr snapToObjects="1">
      <p:cViewPr varScale="1">
        <p:scale>
          <a:sx n="74" d="100"/>
          <a:sy n="74" d="100"/>
        </p:scale>
        <p:origin x="1446" y="54"/>
      </p:cViewPr>
      <p:guideLst>
        <p:guide orient="horz" pos="2160"/>
        <p:guide pos="2880"/>
      </p:guideLst>
    </p:cSldViewPr>
  </p:slideViewPr>
  <p:notesTextViewPr>
    <p:cViewPr>
      <p:scale>
        <a:sx n="100" d="100"/>
        <a:sy n="100" d="100"/>
      </p:scale>
      <p:origin x="0" y="0"/>
    </p:cViewPr>
  </p:notesTextViewPr>
  <p:sorterViewPr>
    <p:cViewPr>
      <p:scale>
        <a:sx n="110" d="100"/>
        <a:sy n="110" d="100"/>
      </p:scale>
      <p:origin x="0" y="-8130"/>
    </p:cViewPr>
  </p:sorterViewPr>
  <p:gridSpacing cx="45720" cy="4572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hdr" sz="quarter"/>
          </p:nvPr>
        </p:nvSpPr>
        <p:spPr bwMode="auto">
          <a:xfrm>
            <a:off x="0" y="0"/>
            <a:ext cx="3038475" cy="463550"/>
          </a:xfrm>
          <a:prstGeom prst="rect">
            <a:avLst/>
          </a:prstGeom>
          <a:noFill/>
          <a:ln w="9525">
            <a:noFill/>
            <a:miter lim="800000"/>
            <a:headEnd/>
            <a:tailEnd/>
          </a:ln>
          <a:effectLst/>
        </p:spPr>
        <p:txBody>
          <a:bodyPr vert="horz" wrap="square" lIns="88139" tIns="44070" rIns="88139" bIns="44070" numCol="1" anchor="t" anchorCtr="0" compatLnSpc="1">
            <a:prstTxWarp prst="textNoShape">
              <a:avLst/>
            </a:prstTxWarp>
          </a:bodyPr>
          <a:lstStyle>
            <a:lvl1pPr defTabSz="881063" eaLnBrk="1" hangingPunct="1">
              <a:defRPr sz="1200">
                <a:latin typeface="Arial" charset="0"/>
                <a:ea typeface="+mn-ea"/>
              </a:defRPr>
            </a:lvl1pPr>
          </a:lstStyle>
          <a:p>
            <a:pPr>
              <a:defRPr/>
            </a:pPr>
            <a:endParaRPr lang="en-US"/>
          </a:p>
        </p:txBody>
      </p:sp>
      <p:sp>
        <p:nvSpPr>
          <p:cNvPr id="116739" name="Rectangle 3"/>
          <p:cNvSpPr>
            <a:spLocks noGrp="1" noChangeArrowheads="1"/>
          </p:cNvSpPr>
          <p:nvPr>
            <p:ph type="dt" sz="quarter" idx="1"/>
          </p:nvPr>
        </p:nvSpPr>
        <p:spPr bwMode="auto">
          <a:xfrm>
            <a:off x="3970338" y="0"/>
            <a:ext cx="3038475" cy="463550"/>
          </a:xfrm>
          <a:prstGeom prst="rect">
            <a:avLst/>
          </a:prstGeom>
          <a:noFill/>
          <a:ln w="9525">
            <a:noFill/>
            <a:miter lim="800000"/>
            <a:headEnd/>
            <a:tailEnd/>
          </a:ln>
          <a:effectLst/>
        </p:spPr>
        <p:txBody>
          <a:bodyPr vert="horz" wrap="square" lIns="88139" tIns="44070" rIns="88139" bIns="44070" numCol="1" anchor="t" anchorCtr="0" compatLnSpc="1">
            <a:prstTxWarp prst="textNoShape">
              <a:avLst/>
            </a:prstTxWarp>
          </a:bodyPr>
          <a:lstStyle>
            <a:lvl1pPr algn="r" defTabSz="881063" eaLnBrk="1" hangingPunct="1">
              <a:defRPr sz="1200">
                <a:latin typeface="Arial" charset="0"/>
                <a:ea typeface="+mn-ea"/>
              </a:defRPr>
            </a:lvl1pPr>
          </a:lstStyle>
          <a:p>
            <a:pPr>
              <a:defRPr/>
            </a:pPr>
            <a:endParaRPr lang="en-US"/>
          </a:p>
        </p:txBody>
      </p:sp>
      <p:sp>
        <p:nvSpPr>
          <p:cNvPr id="116740" name="Rectangle 4"/>
          <p:cNvSpPr>
            <a:spLocks noGrp="1" noChangeArrowheads="1"/>
          </p:cNvSpPr>
          <p:nvPr>
            <p:ph type="ftr" sz="quarter" idx="2"/>
          </p:nvPr>
        </p:nvSpPr>
        <p:spPr bwMode="auto">
          <a:xfrm>
            <a:off x="0" y="8831263"/>
            <a:ext cx="3038475" cy="463550"/>
          </a:xfrm>
          <a:prstGeom prst="rect">
            <a:avLst/>
          </a:prstGeom>
          <a:noFill/>
          <a:ln w="9525">
            <a:noFill/>
            <a:miter lim="800000"/>
            <a:headEnd/>
            <a:tailEnd/>
          </a:ln>
          <a:effectLst/>
        </p:spPr>
        <p:txBody>
          <a:bodyPr vert="horz" wrap="square" lIns="88139" tIns="44070" rIns="88139" bIns="44070" numCol="1" anchor="b" anchorCtr="0" compatLnSpc="1">
            <a:prstTxWarp prst="textNoShape">
              <a:avLst/>
            </a:prstTxWarp>
          </a:bodyPr>
          <a:lstStyle>
            <a:lvl1pPr defTabSz="881063" eaLnBrk="1" hangingPunct="1">
              <a:defRPr sz="1200">
                <a:latin typeface="Arial" charset="0"/>
                <a:ea typeface="+mn-ea"/>
              </a:defRPr>
            </a:lvl1pPr>
          </a:lstStyle>
          <a:p>
            <a:pPr>
              <a:defRPr/>
            </a:pPr>
            <a:endParaRPr lang="en-US"/>
          </a:p>
        </p:txBody>
      </p:sp>
      <p:sp>
        <p:nvSpPr>
          <p:cNvPr id="116741" name="Rectangle 5"/>
          <p:cNvSpPr>
            <a:spLocks noGrp="1" noChangeArrowheads="1"/>
          </p:cNvSpPr>
          <p:nvPr>
            <p:ph type="sldNum" sz="quarter" idx="3"/>
          </p:nvPr>
        </p:nvSpPr>
        <p:spPr bwMode="auto">
          <a:xfrm>
            <a:off x="3970338" y="8831263"/>
            <a:ext cx="3038475" cy="463550"/>
          </a:xfrm>
          <a:prstGeom prst="rect">
            <a:avLst/>
          </a:prstGeom>
          <a:noFill/>
          <a:ln w="9525">
            <a:noFill/>
            <a:miter lim="800000"/>
            <a:headEnd/>
            <a:tailEnd/>
          </a:ln>
          <a:effectLst/>
        </p:spPr>
        <p:txBody>
          <a:bodyPr vert="horz" wrap="square" lIns="88139" tIns="44070" rIns="88139" bIns="44070" numCol="1" anchor="b" anchorCtr="0" compatLnSpc="1">
            <a:prstTxWarp prst="textNoShape">
              <a:avLst/>
            </a:prstTxWarp>
          </a:bodyPr>
          <a:lstStyle>
            <a:lvl1pPr algn="r" defTabSz="881063" eaLnBrk="1" hangingPunct="1">
              <a:defRPr sz="1200"/>
            </a:lvl1pPr>
          </a:lstStyle>
          <a:p>
            <a:pPr>
              <a:defRPr/>
            </a:pPr>
            <a:fld id="{AC4382FE-AAF4-4F2F-AF45-E8E0854354E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hdr" sz="quarter"/>
          </p:nvPr>
        </p:nvSpPr>
        <p:spPr bwMode="auto">
          <a:xfrm>
            <a:off x="0" y="0"/>
            <a:ext cx="3038475" cy="463550"/>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lvl1pPr defTabSz="931863" eaLnBrk="1" hangingPunct="1">
              <a:defRPr sz="1300">
                <a:latin typeface="Arial" charset="0"/>
                <a:ea typeface="+mn-ea"/>
              </a:defRPr>
            </a:lvl1pPr>
          </a:lstStyle>
          <a:p>
            <a:pPr>
              <a:defRPr/>
            </a:pPr>
            <a:endParaRPr lang="en-US"/>
          </a:p>
        </p:txBody>
      </p:sp>
      <p:sp>
        <p:nvSpPr>
          <p:cNvPr id="47107" name="Rectangle 3"/>
          <p:cNvSpPr>
            <a:spLocks noGrp="1" noChangeArrowheads="1"/>
          </p:cNvSpPr>
          <p:nvPr>
            <p:ph type="dt" idx="1"/>
          </p:nvPr>
        </p:nvSpPr>
        <p:spPr bwMode="auto">
          <a:xfrm>
            <a:off x="3970338" y="0"/>
            <a:ext cx="3038475" cy="463550"/>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lvl1pPr algn="r" defTabSz="931863" eaLnBrk="1" hangingPunct="1">
              <a:defRPr sz="1300">
                <a:latin typeface="Arial" charset="0"/>
                <a:ea typeface="+mn-ea"/>
              </a:defRPr>
            </a:lvl1pPr>
          </a:lstStyle>
          <a:p>
            <a:pPr>
              <a:defRPr/>
            </a:pPr>
            <a:endParaRPr lang="en-US"/>
          </a:p>
        </p:txBody>
      </p:sp>
      <p:sp>
        <p:nvSpPr>
          <p:cNvPr id="4100" name="Rectangle 4"/>
          <p:cNvSpPr>
            <a:spLocks noGrp="1" noRot="1" noChangeAspect="1" noChangeArrowheads="1" noTextEdit="1"/>
          </p:cNvSpPr>
          <p:nvPr>
            <p:ph type="sldImg" idx="2"/>
          </p:nvPr>
        </p:nvSpPr>
        <p:spPr bwMode="auto">
          <a:xfrm>
            <a:off x="1181100" y="698500"/>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9" name="Rectangle 5"/>
          <p:cNvSpPr>
            <a:spLocks noGrp="1" noChangeArrowheads="1"/>
          </p:cNvSpPr>
          <p:nvPr>
            <p:ph type="body" sz="quarter" idx="3"/>
          </p:nvPr>
        </p:nvSpPr>
        <p:spPr bwMode="auto">
          <a:xfrm>
            <a:off x="701675" y="4416425"/>
            <a:ext cx="5607050" cy="4181475"/>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7110" name="Rectangle 6"/>
          <p:cNvSpPr>
            <a:spLocks noGrp="1" noChangeArrowheads="1"/>
          </p:cNvSpPr>
          <p:nvPr>
            <p:ph type="ftr" sz="quarter" idx="4"/>
          </p:nvPr>
        </p:nvSpPr>
        <p:spPr bwMode="auto">
          <a:xfrm>
            <a:off x="0" y="8831263"/>
            <a:ext cx="3038475" cy="463550"/>
          </a:xfrm>
          <a:prstGeom prst="rect">
            <a:avLst/>
          </a:prstGeom>
          <a:noFill/>
          <a:ln w="9525">
            <a:noFill/>
            <a:miter lim="800000"/>
            <a:headEnd/>
            <a:tailEnd/>
          </a:ln>
          <a:effectLst/>
        </p:spPr>
        <p:txBody>
          <a:bodyPr vert="horz" wrap="square" lIns="93172" tIns="46586" rIns="93172" bIns="46586" numCol="1" anchor="b" anchorCtr="0" compatLnSpc="1">
            <a:prstTxWarp prst="textNoShape">
              <a:avLst/>
            </a:prstTxWarp>
          </a:bodyPr>
          <a:lstStyle>
            <a:lvl1pPr defTabSz="931863" eaLnBrk="1" hangingPunct="1">
              <a:defRPr sz="1300">
                <a:latin typeface="Arial" charset="0"/>
                <a:ea typeface="+mn-ea"/>
              </a:defRPr>
            </a:lvl1pPr>
          </a:lstStyle>
          <a:p>
            <a:pPr>
              <a:defRPr/>
            </a:pPr>
            <a:endParaRPr lang="en-US"/>
          </a:p>
        </p:txBody>
      </p:sp>
      <p:sp>
        <p:nvSpPr>
          <p:cNvPr id="47111" name="Rectangle 7"/>
          <p:cNvSpPr>
            <a:spLocks noGrp="1" noChangeArrowheads="1"/>
          </p:cNvSpPr>
          <p:nvPr>
            <p:ph type="sldNum" sz="quarter" idx="5"/>
          </p:nvPr>
        </p:nvSpPr>
        <p:spPr bwMode="auto">
          <a:xfrm>
            <a:off x="3970338" y="8831263"/>
            <a:ext cx="3038475" cy="463550"/>
          </a:xfrm>
          <a:prstGeom prst="rect">
            <a:avLst/>
          </a:prstGeom>
          <a:noFill/>
          <a:ln w="9525">
            <a:noFill/>
            <a:miter lim="800000"/>
            <a:headEnd/>
            <a:tailEnd/>
          </a:ln>
          <a:effectLst/>
        </p:spPr>
        <p:txBody>
          <a:bodyPr vert="horz" wrap="square" lIns="93172" tIns="46586" rIns="93172" bIns="46586" numCol="1" anchor="b" anchorCtr="0" compatLnSpc="1">
            <a:prstTxWarp prst="textNoShape">
              <a:avLst/>
            </a:prstTxWarp>
          </a:bodyPr>
          <a:lstStyle>
            <a:lvl1pPr algn="r" defTabSz="931863" eaLnBrk="1" hangingPunct="1">
              <a:defRPr sz="1300"/>
            </a:lvl1pPr>
          </a:lstStyle>
          <a:p>
            <a:pPr>
              <a:defRPr/>
            </a:pPr>
            <a:fld id="{11ABE0FA-7AEA-419E-B6BE-86720EE18F7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ＭＳ Ｐゴシック" panose="020B0600070205080204" pitchFamily="34" charset="-128"/>
              </a:rPr>
              <a:t>This presentation will provide information for you about the EPS program to support homeless children and youth, which we call our Kids in Transition or KIT program.</a:t>
            </a:r>
          </a:p>
        </p:txBody>
      </p:sp>
      <p:sp>
        <p:nvSpPr>
          <p:cNvPr id="71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318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1863">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186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186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EC0B21C-ADDB-4735-BE46-0CD7751E3D56}" type="slidenum">
              <a:rPr lang="en-US" altLang="en-US" sz="1300" smtClean="0"/>
              <a:pPr>
                <a:spcBef>
                  <a:spcPct val="0"/>
                </a:spcBef>
              </a:pPr>
              <a:t>1</a:t>
            </a:fld>
            <a:endParaRPr lang="en-US" altLang="en-US" sz="130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318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1863">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186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186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B80E4A1-6986-4DCC-BF8E-9A3F09CED0CD}" type="slidenum">
              <a:rPr lang="en-US" altLang="en-US" sz="1300" smtClean="0"/>
              <a:pPr>
                <a:spcBef>
                  <a:spcPct val="0"/>
                </a:spcBef>
              </a:pPr>
              <a:t>10</a:t>
            </a:fld>
            <a:endParaRPr lang="en-US" altLang="en-US" sz="1300" smtClean="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Children who are sharing the housing of others due to loss of housing or a crisis qualify – we call them ‘doubled up’.</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318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1863">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186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186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4677C000-1ACB-4C97-9047-E818FB58E82B}" type="slidenum">
              <a:rPr lang="en-US" altLang="en-US" sz="1300" smtClean="0"/>
              <a:pPr>
                <a:spcBef>
                  <a:spcPct val="0"/>
                </a:spcBef>
              </a:pPr>
              <a:t>11</a:t>
            </a:fld>
            <a:endParaRPr lang="en-US" altLang="en-US" sz="1300" smtClean="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Students who are living in motels or campgrounds due to lack of adequate alternatives qualify.</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318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1863">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186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186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66B9F04-A2FA-4F83-9D92-21FE597E77D2}" type="slidenum">
              <a:rPr lang="en-US" altLang="en-US" sz="1300" smtClean="0"/>
              <a:pPr>
                <a:spcBef>
                  <a:spcPct val="0"/>
                </a:spcBef>
              </a:pPr>
              <a:t>12</a:t>
            </a:fld>
            <a:endParaRPr lang="en-US" altLang="en-US" sz="1300"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Children who are living in shelters qualify.</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ＭＳ Ｐゴシック" panose="020B0600070205080204" pitchFamily="34" charset="-128"/>
              </a:rPr>
              <a:t>We are fortunate to have several shelters in Everett, including Interfaith</a:t>
            </a: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Arial" panose="020B0604020202020204" pitchFamily="34" charset="0"/>
                <a:ea typeface="ＭＳ Ｐゴシック" panose="020B0600070205080204" pitchFamily="34" charset="-128"/>
              </a:defRPr>
            </a:lvl1pPr>
            <a:lvl2pPr marL="742950" indent="-285750" defTabSz="931863">
              <a:defRPr>
                <a:solidFill>
                  <a:schemeClr val="tx1"/>
                </a:solidFill>
                <a:latin typeface="Arial" panose="020B0604020202020204" pitchFamily="34" charset="0"/>
                <a:ea typeface="ＭＳ Ｐゴシック" panose="020B0600070205080204" pitchFamily="34" charset="-128"/>
              </a:defRPr>
            </a:lvl2pPr>
            <a:lvl3pPr marL="1143000" indent="-228600" defTabSz="931863">
              <a:defRPr>
                <a:solidFill>
                  <a:schemeClr val="tx1"/>
                </a:solidFill>
                <a:latin typeface="Arial" panose="020B0604020202020204" pitchFamily="34" charset="0"/>
                <a:ea typeface="ＭＳ Ｐゴシック" panose="020B0600070205080204" pitchFamily="34" charset="-128"/>
              </a:defRPr>
            </a:lvl3pPr>
            <a:lvl4pPr marL="1600200" indent="-228600" defTabSz="931863">
              <a:defRPr>
                <a:solidFill>
                  <a:schemeClr val="tx1"/>
                </a:solidFill>
                <a:latin typeface="Arial" panose="020B0604020202020204" pitchFamily="34" charset="0"/>
                <a:ea typeface="ＭＳ Ｐゴシック" panose="020B0600070205080204" pitchFamily="34" charset="-128"/>
              </a:defRPr>
            </a:lvl4pPr>
            <a:lvl5pPr marL="2057400" indent="-228600" defTabSz="931863">
              <a:defRPr>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B89BFF97-A55A-44E6-8B20-76493F515C29}" type="slidenum">
              <a:rPr lang="en-US" altLang="en-US" smtClean="0"/>
              <a:pPr/>
              <a:t>13</a:t>
            </a:fld>
            <a:endParaRPr lang="en-US"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ＭＳ Ｐゴシック" panose="020B0600070205080204" pitchFamily="34" charset="-128"/>
              </a:rPr>
              <a:t>And Cocoon House.</a:t>
            </a:r>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Arial" panose="020B0604020202020204" pitchFamily="34" charset="0"/>
                <a:ea typeface="ＭＳ Ｐゴシック" panose="020B0600070205080204" pitchFamily="34" charset="-128"/>
              </a:defRPr>
            </a:lvl1pPr>
            <a:lvl2pPr marL="742950" indent="-285750" defTabSz="931863">
              <a:defRPr>
                <a:solidFill>
                  <a:schemeClr val="tx1"/>
                </a:solidFill>
                <a:latin typeface="Arial" panose="020B0604020202020204" pitchFamily="34" charset="0"/>
                <a:ea typeface="ＭＳ Ｐゴシック" panose="020B0600070205080204" pitchFamily="34" charset="-128"/>
              </a:defRPr>
            </a:lvl2pPr>
            <a:lvl3pPr marL="1143000" indent="-228600" defTabSz="931863">
              <a:defRPr>
                <a:solidFill>
                  <a:schemeClr val="tx1"/>
                </a:solidFill>
                <a:latin typeface="Arial" panose="020B0604020202020204" pitchFamily="34" charset="0"/>
                <a:ea typeface="ＭＳ Ｐゴシック" panose="020B0600070205080204" pitchFamily="34" charset="-128"/>
              </a:defRPr>
            </a:lvl3pPr>
            <a:lvl4pPr marL="1600200" indent="-228600" defTabSz="931863">
              <a:defRPr>
                <a:solidFill>
                  <a:schemeClr val="tx1"/>
                </a:solidFill>
                <a:latin typeface="Arial" panose="020B0604020202020204" pitchFamily="34" charset="0"/>
                <a:ea typeface="ＭＳ Ｐゴシック" panose="020B0600070205080204" pitchFamily="34" charset="-128"/>
              </a:defRPr>
            </a:lvl4pPr>
            <a:lvl5pPr marL="2057400" indent="-228600" defTabSz="931863">
              <a:defRPr>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B72B1883-ACA0-49F3-838A-00A4A0ECFE75}" type="slidenum">
              <a:rPr lang="en-US" altLang="en-US" smtClean="0"/>
              <a:pPr/>
              <a:t>14</a:t>
            </a:fld>
            <a:endParaRPr lang="en-US"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318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1863">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186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186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4BAC9762-57D0-4B9C-920E-0B9B5D35C0A9}" type="slidenum">
              <a:rPr lang="en-US" altLang="en-US" sz="1300" smtClean="0"/>
              <a:pPr>
                <a:spcBef>
                  <a:spcPct val="0"/>
                </a:spcBef>
              </a:pPr>
              <a:t>15</a:t>
            </a:fld>
            <a:endParaRPr lang="en-US" altLang="en-US" sz="1300" smtClean="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And children who are living in cars, parks, abandoned buildings, substandard housing, or similar settings qualify.</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ＭＳ Ｐゴシック" panose="020B0600070205080204" pitchFamily="34" charset="-128"/>
              </a:rPr>
              <a:t>While we are lucky to have shelters in our community, they are not easy to get into. Families sometimes have to split up because shelters only take residents of certain ages and genders.</a:t>
            </a:r>
          </a:p>
        </p:txBody>
      </p:sp>
      <p:sp>
        <p:nvSpPr>
          <p:cNvPr id="39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Arial" panose="020B0604020202020204" pitchFamily="34" charset="0"/>
                <a:ea typeface="ＭＳ Ｐゴシック" panose="020B0600070205080204" pitchFamily="34" charset="-128"/>
              </a:defRPr>
            </a:lvl1pPr>
            <a:lvl2pPr marL="742950" indent="-285750" defTabSz="931863">
              <a:defRPr>
                <a:solidFill>
                  <a:schemeClr val="tx1"/>
                </a:solidFill>
                <a:latin typeface="Arial" panose="020B0604020202020204" pitchFamily="34" charset="0"/>
                <a:ea typeface="ＭＳ Ｐゴシック" panose="020B0600070205080204" pitchFamily="34" charset="-128"/>
              </a:defRPr>
            </a:lvl2pPr>
            <a:lvl3pPr marL="1143000" indent="-228600" defTabSz="931863">
              <a:defRPr>
                <a:solidFill>
                  <a:schemeClr val="tx1"/>
                </a:solidFill>
                <a:latin typeface="Arial" panose="020B0604020202020204" pitchFamily="34" charset="0"/>
                <a:ea typeface="ＭＳ Ｐゴシック" panose="020B0600070205080204" pitchFamily="34" charset="-128"/>
              </a:defRPr>
            </a:lvl3pPr>
            <a:lvl4pPr marL="1600200" indent="-228600" defTabSz="931863">
              <a:defRPr>
                <a:solidFill>
                  <a:schemeClr val="tx1"/>
                </a:solidFill>
                <a:latin typeface="Arial" panose="020B0604020202020204" pitchFamily="34" charset="0"/>
                <a:ea typeface="ＭＳ Ｐゴシック" panose="020B0600070205080204" pitchFamily="34" charset="-128"/>
              </a:defRPr>
            </a:lvl4pPr>
            <a:lvl5pPr marL="2057400" indent="-228600" defTabSz="931863">
              <a:defRPr>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85340E0-489B-4D54-A90E-BA1D90460C78}" type="slidenum">
              <a:rPr lang="en-US" altLang="en-US" smtClean="0"/>
              <a:pPr/>
              <a:t>16</a:t>
            </a:fld>
            <a:endParaRPr lang="en-US"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ＭＳ Ｐゴシック" panose="020B0600070205080204" pitchFamily="34" charset="-128"/>
              </a:rPr>
              <a:t>Determinations of eligibility are made on a case-by-case basis by examing the living arrangement of each child.</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318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1863">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186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186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484ACA87-BD6D-43FF-82A0-2D0102A5BC38}" type="slidenum">
              <a:rPr lang="en-US" altLang="en-US" sz="1300" smtClean="0"/>
              <a:pPr>
                <a:spcBef>
                  <a:spcPct val="0"/>
                </a:spcBef>
              </a:pPr>
              <a:t>18</a:t>
            </a:fld>
            <a:endParaRPr lang="en-US" altLang="en-US" sz="1300" smtClean="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Students who qualify for KIT support have the right to attend one of two schools:</a:t>
            </a:r>
          </a:p>
          <a:p>
            <a:pPr eaLnBrk="1" hangingPunct="1"/>
            <a:r>
              <a:rPr lang="en-US" altLang="en-US" smtClean="0">
                <a:latin typeface="Arial" panose="020B0604020202020204" pitchFamily="34" charset="0"/>
                <a:ea typeface="ＭＳ Ｐゴシック" panose="020B0600070205080204" pitchFamily="34" charset="-128"/>
              </a:rPr>
              <a:t>The school that other students living in the same area normally attend,</a:t>
            </a:r>
          </a:p>
          <a:p>
            <a:pPr eaLnBrk="1" hangingPunct="1"/>
            <a:r>
              <a:rPr lang="en-US" altLang="en-US" smtClean="0">
                <a:latin typeface="Arial" panose="020B0604020202020204" pitchFamily="34" charset="0"/>
                <a:ea typeface="ＭＳ Ｐゴシック" panose="020B0600070205080204" pitchFamily="34" charset="-128"/>
              </a:rPr>
              <a:t>Or the school the student last attended, called the school of origin.</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318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1863">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186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186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BB4EA204-7681-4555-B9DF-CA181DB20938}" type="slidenum">
              <a:rPr lang="en-US" altLang="en-US" sz="1300" smtClean="0"/>
              <a:pPr>
                <a:spcBef>
                  <a:spcPct val="0"/>
                </a:spcBef>
              </a:pPr>
              <a:t>19</a:t>
            </a:fld>
            <a:endParaRPr lang="en-US" altLang="en-US" sz="1300" smtClean="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When deciding which school the student will attend, the best interest of the student is the top priority. Usually, that is to maintain stability in the school of origin.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318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1863">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186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186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B11AE34F-EABC-4A07-8439-1DA3305849C4}" type="slidenum">
              <a:rPr lang="en-US" altLang="en-US" sz="1300" smtClean="0"/>
              <a:pPr>
                <a:spcBef>
                  <a:spcPct val="0"/>
                </a:spcBef>
              </a:pPr>
              <a:t>2</a:t>
            </a:fld>
            <a:endParaRPr lang="en-US" altLang="en-US" sz="1300" smtClean="0"/>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In this presentation we will share data about homeless students in EPS, explain basic concepts about the federal McKinney-Vento Act, and provide suggestions about what you can do to support homeless students.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ＭＳ Ｐゴシック" panose="020B0600070205080204" pitchFamily="34" charset="-128"/>
              </a:rPr>
              <a:t>However, we consider whether the school of origin is feasible. Feasibility depends upon the age of the child and a number of other factors as listed here.</a:t>
            </a:r>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318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1863">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186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186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0E60EC2-E1D6-4D3F-84F9-BCB164D7FE61}" type="slidenum">
              <a:rPr lang="en-US" altLang="en-US" sz="1300" smtClean="0"/>
              <a:pPr>
                <a:spcBef>
                  <a:spcPct val="0"/>
                </a:spcBef>
              </a:pPr>
              <a:t>20</a:t>
            </a:fld>
            <a:endParaRPr lang="en-US" altLang="en-US" sz="130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318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1863">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186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186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21C860C4-A246-4C55-9E7D-5E82E40999ED}" type="slidenum">
              <a:rPr lang="en-US" altLang="en-US" sz="1300" smtClean="0"/>
              <a:pPr>
                <a:spcBef>
                  <a:spcPct val="0"/>
                </a:spcBef>
              </a:pPr>
              <a:t>21</a:t>
            </a:fld>
            <a:endParaRPr lang="en-US" altLang="en-US" sz="1300" smtClean="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Students who qualify for KIT must be enrolled immediately, even if they don’t have all the necessary records and paperwork. They automatically qualify for free meals.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318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1863">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186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186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2BD12201-A043-4244-BA8E-E15098AD0BA7}" type="slidenum">
              <a:rPr lang="en-US" altLang="en-US" sz="1300" smtClean="0"/>
              <a:pPr>
                <a:spcBef>
                  <a:spcPct val="0"/>
                </a:spcBef>
              </a:pPr>
              <a:t>22</a:t>
            </a:fld>
            <a:endParaRPr lang="en-US" altLang="en-US" sz="1300" smtClean="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Districts are required to provide transportation for students to and from their school of origin.</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ＭＳ Ｐゴシック" panose="020B0600070205080204" pitchFamily="34" charset="-128"/>
              </a:rPr>
              <a:t>Last year, we transported students to 162 different schools in 28 districts.</a:t>
            </a:r>
          </a:p>
        </p:txBody>
      </p:sp>
      <p:sp>
        <p:nvSpPr>
          <p:cNvPr id="542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Arial" panose="020B0604020202020204" pitchFamily="34" charset="0"/>
                <a:ea typeface="ＭＳ Ｐゴシック" panose="020B0600070205080204" pitchFamily="34" charset="-128"/>
              </a:defRPr>
            </a:lvl1pPr>
            <a:lvl2pPr marL="742950" indent="-285750" defTabSz="931863">
              <a:defRPr>
                <a:solidFill>
                  <a:schemeClr val="tx1"/>
                </a:solidFill>
                <a:latin typeface="Arial" panose="020B0604020202020204" pitchFamily="34" charset="0"/>
                <a:ea typeface="ＭＳ Ｐゴシック" panose="020B0600070205080204" pitchFamily="34" charset="-128"/>
              </a:defRPr>
            </a:lvl2pPr>
            <a:lvl3pPr marL="1143000" indent="-228600" defTabSz="931863">
              <a:defRPr>
                <a:solidFill>
                  <a:schemeClr val="tx1"/>
                </a:solidFill>
                <a:latin typeface="Arial" panose="020B0604020202020204" pitchFamily="34" charset="0"/>
                <a:ea typeface="ＭＳ Ｐゴシック" panose="020B0600070205080204" pitchFamily="34" charset="-128"/>
              </a:defRPr>
            </a:lvl3pPr>
            <a:lvl4pPr marL="1600200" indent="-228600" defTabSz="931863">
              <a:defRPr>
                <a:solidFill>
                  <a:schemeClr val="tx1"/>
                </a:solidFill>
                <a:latin typeface="Arial" panose="020B0604020202020204" pitchFamily="34" charset="0"/>
                <a:ea typeface="ＭＳ Ｐゴシック" panose="020B0600070205080204" pitchFamily="34" charset="-128"/>
              </a:defRPr>
            </a:lvl4pPr>
            <a:lvl5pPr marL="2057400" indent="-228600" defTabSz="931863">
              <a:defRPr>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B32F1A6-88B1-40D0-9B75-F878FC06D74D}" type="slidenum">
              <a:rPr lang="en-US" altLang="en-US" smtClean="0"/>
              <a:pPr/>
              <a:t>23</a:t>
            </a:fld>
            <a:endParaRPr lang="en-US" alt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ＭＳ Ｐゴシック" panose="020B0600070205080204" pitchFamily="34" charset="-128"/>
              </a:rPr>
              <a:t>KIT students can also receive additional support for academic success and to enable them to participate fully in the life of the school through extra-curricular activities.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ＭＳ Ｐゴシック" panose="020B0600070205080204" pitchFamily="34" charset="-128"/>
              </a:rPr>
              <a:t>What can you do to support your KIT students?</a:t>
            </a:r>
          </a:p>
          <a:p>
            <a:r>
              <a:rPr lang="en-US" altLang="en-US" smtClean="0">
                <a:latin typeface="Arial" panose="020B0604020202020204" pitchFamily="34" charset="0"/>
                <a:ea typeface="ＭＳ Ｐゴシック" panose="020B0600070205080204" pitchFamily="34" charset="-128"/>
              </a:rPr>
              <a:t>KIT students needs to be held to the same standards as other kids, but they may need more support – and different kinds of support – to get there. Be respectful of their situation. </a:t>
            </a:r>
          </a:p>
        </p:txBody>
      </p:sp>
      <p:sp>
        <p:nvSpPr>
          <p:cNvPr id="58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625">
              <a:spcBef>
                <a:spcPct val="30000"/>
              </a:spcBef>
              <a:defRPr sz="1200">
                <a:solidFill>
                  <a:schemeClr val="tx1"/>
                </a:solidFill>
                <a:latin typeface="Arial" panose="020B0604020202020204" pitchFamily="34" charset="0"/>
                <a:ea typeface="ＭＳ Ｐゴシック" panose="020B0600070205080204" pitchFamily="34" charset="-128"/>
              </a:defRPr>
            </a:lvl1pPr>
            <a:lvl2pPr marL="747713" indent="-287338" defTabSz="9366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52525" indent="-230188" defTabSz="93662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12900" indent="-230188" defTabSz="93662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73275" indent="-230188" defTabSz="93662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30475" indent="-230188" defTabSz="9366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87675" indent="-230188" defTabSz="9366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44875" indent="-230188" defTabSz="9366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902075" indent="-230188" defTabSz="9366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32563653-08E6-4F80-BF76-2D63F4260817}" type="slidenum">
              <a:rPr lang="en-US" altLang="en-US" smtClean="0"/>
              <a:pPr>
                <a:spcBef>
                  <a:spcPct val="0"/>
                </a:spcBef>
              </a:pPr>
              <a:t>25</a:t>
            </a:fld>
            <a:endParaRPr lang="en-US" alt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ＭＳ Ｐゴシック" panose="020B0600070205080204" pitchFamily="34" charset="-128"/>
              </a:rPr>
              <a:t>Be watchful for signs that a student might be homeless.</a:t>
            </a:r>
          </a:p>
          <a:p>
            <a:r>
              <a:rPr lang="en-US" altLang="en-US" smtClean="0">
                <a:latin typeface="Arial" panose="020B0604020202020204" pitchFamily="34" charset="0"/>
                <a:ea typeface="ＭＳ Ｐゴシック" panose="020B0600070205080204" pitchFamily="34" charset="-128"/>
              </a:rPr>
              <a:t>If you think a student might qualify, talk to your building point person or counselor.</a:t>
            </a:r>
          </a:p>
        </p:txBody>
      </p:sp>
      <p:sp>
        <p:nvSpPr>
          <p:cNvPr id="60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Arial" panose="020B0604020202020204" pitchFamily="34" charset="0"/>
                <a:ea typeface="ＭＳ Ｐゴシック" panose="020B0600070205080204" pitchFamily="34" charset="-128"/>
              </a:defRPr>
            </a:lvl1pPr>
            <a:lvl2pPr marL="742950" indent="-285750" defTabSz="931863">
              <a:defRPr>
                <a:solidFill>
                  <a:schemeClr val="tx1"/>
                </a:solidFill>
                <a:latin typeface="Arial" panose="020B0604020202020204" pitchFamily="34" charset="0"/>
                <a:ea typeface="ＭＳ Ｐゴシック" panose="020B0600070205080204" pitchFamily="34" charset="-128"/>
              </a:defRPr>
            </a:lvl2pPr>
            <a:lvl3pPr marL="1143000" indent="-228600" defTabSz="931863">
              <a:defRPr>
                <a:solidFill>
                  <a:schemeClr val="tx1"/>
                </a:solidFill>
                <a:latin typeface="Arial" panose="020B0604020202020204" pitchFamily="34" charset="0"/>
                <a:ea typeface="ＭＳ Ｐゴシック" panose="020B0600070205080204" pitchFamily="34" charset="-128"/>
              </a:defRPr>
            </a:lvl3pPr>
            <a:lvl4pPr marL="1600200" indent="-228600" defTabSz="931863">
              <a:defRPr>
                <a:solidFill>
                  <a:schemeClr val="tx1"/>
                </a:solidFill>
                <a:latin typeface="Arial" panose="020B0604020202020204" pitchFamily="34" charset="0"/>
                <a:ea typeface="ＭＳ Ｐゴシック" panose="020B0600070205080204" pitchFamily="34" charset="-128"/>
              </a:defRPr>
            </a:lvl4pPr>
            <a:lvl5pPr marL="2057400" indent="-228600" defTabSz="931863">
              <a:defRPr>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CCF693C-BE03-4C86-8877-A3BEE866F347}" type="slidenum">
              <a:rPr lang="en-US" altLang="en-US" smtClean="0"/>
              <a:pPr/>
              <a:t>26</a:t>
            </a:fld>
            <a:endParaRPr lang="en-US" alt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ＭＳ Ｐゴシック" panose="020B0600070205080204" pitchFamily="34" charset="-128"/>
              </a:rPr>
              <a:t>There are many ways to get involved to support homeless students and families.</a:t>
            </a: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Arial" panose="020B0604020202020204" pitchFamily="34" charset="0"/>
                <a:ea typeface="ＭＳ Ｐゴシック" panose="020B0600070205080204" pitchFamily="34" charset="-128"/>
              </a:defRPr>
            </a:lvl1pPr>
            <a:lvl2pPr marL="742950" indent="-285750" defTabSz="931863">
              <a:defRPr>
                <a:solidFill>
                  <a:schemeClr val="tx1"/>
                </a:solidFill>
                <a:latin typeface="Arial" panose="020B0604020202020204" pitchFamily="34" charset="0"/>
                <a:ea typeface="ＭＳ Ｐゴシック" panose="020B0600070205080204" pitchFamily="34" charset="-128"/>
              </a:defRPr>
            </a:lvl2pPr>
            <a:lvl3pPr marL="1143000" indent="-228600" defTabSz="931863">
              <a:defRPr>
                <a:solidFill>
                  <a:schemeClr val="tx1"/>
                </a:solidFill>
                <a:latin typeface="Arial" panose="020B0604020202020204" pitchFamily="34" charset="0"/>
                <a:ea typeface="ＭＳ Ｐゴシック" panose="020B0600070205080204" pitchFamily="34" charset="-128"/>
              </a:defRPr>
            </a:lvl3pPr>
            <a:lvl4pPr marL="1600200" indent="-228600" defTabSz="931863">
              <a:defRPr>
                <a:solidFill>
                  <a:schemeClr val="tx1"/>
                </a:solidFill>
                <a:latin typeface="Arial" panose="020B0604020202020204" pitchFamily="34" charset="0"/>
                <a:ea typeface="ＭＳ Ｐゴシック" panose="020B0600070205080204" pitchFamily="34" charset="-128"/>
              </a:defRPr>
            </a:lvl4pPr>
            <a:lvl5pPr marL="2057400" indent="-228600" defTabSz="931863">
              <a:defRPr>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3F8CC3B-B12E-48F2-B841-055FF2C94476}" type="slidenum">
              <a:rPr lang="en-US" altLang="en-US" smtClean="0"/>
              <a:pPr/>
              <a:t>27</a:t>
            </a:fld>
            <a:endParaRPr lang="en-US" alt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For more information, questions, or if you think a student might be eligible for KIT services, talk first to your building contact for KIT. Amy Perusse, KIT</a:t>
            </a:r>
            <a:r>
              <a:rPr lang="en-US" baseline="0" smtClean="0"/>
              <a:t> Facilitator is also available to help answer questions.</a:t>
            </a:r>
            <a:endParaRPr lang="en-US"/>
          </a:p>
        </p:txBody>
      </p:sp>
      <p:sp>
        <p:nvSpPr>
          <p:cNvPr id="4" name="Slide Number Placeholder 3"/>
          <p:cNvSpPr>
            <a:spLocks noGrp="1"/>
          </p:cNvSpPr>
          <p:nvPr>
            <p:ph type="sldNum" sz="quarter" idx="10"/>
          </p:nvPr>
        </p:nvSpPr>
        <p:spPr/>
        <p:txBody>
          <a:bodyPr/>
          <a:lstStyle/>
          <a:p>
            <a:pPr>
              <a:defRPr/>
            </a:pPr>
            <a:fld id="{11ABE0FA-7AEA-419E-B6BE-86720EE18F7B}" type="slidenum">
              <a:rPr lang="en-US" altLang="en-US" smtClean="0"/>
              <a:pPr>
                <a:defRPr/>
              </a:pPr>
              <a:t>28</a:t>
            </a:fld>
            <a:endParaRPr lang="en-US" altLang="en-US"/>
          </a:p>
        </p:txBody>
      </p:sp>
    </p:spTree>
    <p:extLst>
      <p:ext uri="{BB962C8B-B14F-4D97-AF65-F5344CB8AC3E}">
        <p14:creationId xmlns:p14="http://schemas.microsoft.com/office/powerpoint/2010/main" val="3858866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ＭＳ Ｐゴシック" panose="020B0600070205080204" pitchFamily="34" charset="-128"/>
              </a:rPr>
              <a:t>Take a minute to reflect with your neighbor – where does your job overlap with McKinney-Vento? What’s your circle of influence?</a:t>
            </a:r>
          </a:p>
        </p:txBody>
      </p:sp>
      <p:sp>
        <p:nvSpPr>
          <p:cNvPr id="64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Arial" panose="020B0604020202020204" pitchFamily="34" charset="0"/>
                <a:ea typeface="ＭＳ Ｐゴシック" panose="020B0600070205080204" pitchFamily="34" charset="-128"/>
              </a:defRPr>
            </a:lvl1pPr>
            <a:lvl2pPr marL="742950" indent="-285750" defTabSz="931863">
              <a:defRPr>
                <a:solidFill>
                  <a:schemeClr val="tx1"/>
                </a:solidFill>
                <a:latin typeface="Arial" panose="020B0604020202020204" pitchFamily="34" charset="0"/>
                <a:ea typeface="ＭＳ Ｐゴシック" panose="020B0600070205080204" pitchFamily="34" charset="-128"/>
              </a:defRPr>
            </a:lvl2pPr>
            <a:lvl3pPr marL="1143000" indent="-228600" defTabSz="931863">
              <a:defRPr>
                <a:solidFill>
                  <a:schemeClr val="tx1"/>
                </a:solidFill>
                <a:latin typeface="Arial" panose="020B0604020202020204" pitchFamily="34" charset="0"/>
                <a:ea typeface="ＭＳ Ｐゴシック" panose="020B0600070205080204" pitchFamily="34" charset="-128"/>
              </a:defRPr>
            </a:lvl3pPr>
            <a:lvl4pPr marL="1600200" indent="-228600" defTabSz="931863">
              <a:defRPr>
                <a:solidFill>
                  <a:schemeClr val="tx1"/>
                </a:solidFill>
                <a:latin typeface="Arial" panose="020B0604020202020204" pitchFamily="34" charset="0"/>
                <a:ea typeface="ＭＳ Ｐゴシック" panose="020B0600070205080204" pitchFamily="34" charset="-128"/>
              </a:defRPr>
            </a:lvl4pPr>
            <a:lvl5pPr marL="2057400" indent="-228600" defTabSz="931863">
              <a:defRPr>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48B549B-76EE-4FB9-8AB6-870D9004347A}" type="slidenum">
              <a:rPr lang="en-US" altLang="en-US" smtClean="0"/>
              <a:pPr/>
              <a:t>29</a:t>
            </a:fld>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ln/>
        </p:spPr>
      </p:sp>
      <p:sp>
        <p:nvSpPr>
          <p:cNvPr id="112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ＭＳ Ｐゴシック" panose="020B0600070205080204" pitchFamily="34" charset="-128"/>
              </a:rPr>
              <a:t>First, take 30 seconds to talk to a neighbor. Who or what do you think of when you think of homeless students in EPS? And – how many homeless students do you think were enrolled in EPS last year?</a:t>
            </a:r>
          </a:p>
        </p:txBody>
      </p:sp>
      <p:sp>
        <p:nvSpPr>
          <p:cNvPr id="112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Arial" panose="020B0604020202020204" pitchFamily="34" charset="0"/>
                <a:ea typeface="ＭＳ Ｐゴシック" panose="020B0600070205080204" pitchFamily="34" charset="-128"/>
              </a:defRPr>
            </a:lvl1pPr>
            <a:lvl2pPr marL="742950" indent="-285750" defTabSz="931863">
              <a:defRPr>
                <a:solidFill>
                  <a:schemeClr val="tx1"/>
                </a:solidFill>
                <a:latin typeface="Arial" panose="020B0604020202020204" pitchFamily="34" charset="0"/>
                <a:ea typeface="ＭＳ Ｐゴシック" panose="020B0600070205080204" pitchFamily="34" charset="-128"/>
              </a:defRPr>
            </a:lvl2pPr>
            <a:lvl3pPr marL="1143000" indent="-228600" defTabSz="931863">
              <a:defRPr>
                <a:solidFill>
                  <a:schemeClr val="tx1"/>
                </a:solidFill>
                <a:latin typeface="Arial" panose="020B0604020202020204" pitchFamily="34" charset="0"/>
                <a:ea typeface="ＭＳ Ｐゴシック" panose="020B0600070205080204" pitchFamily="34" charset="-128"/>
              </a:defRPr>
            </a:lvl3pPr>
            <a:lvl4pPr marL="1600200" indent="-228600" defTabSz="931863">
              <a:defRPr>
                <a:solidFill>
                  <a:schemeClr val="tx1"/>
                </a:solidFill>
                <a:latin typeface="Arial" panose="020B0604020202020204" pitchFamily="34" charset="0"/>
                <a:ea typeface="ＭＳ Ｐゴシック" panose="020B0600070205080204" pitchFamily="34" charset="-128"/>
              </a:defRPr>
            </a:lvl4pPr>
            <a:lvl5pPr marL="2057400" indent="-228600" defTabSz="931863">
              <a:defRPr>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0A6DD65-F940-4D85-8F54-1C9180191D22}" type="slidenum">
              <a:rPr lang="en-US" altLang="en-US" smtClean="0"/>
              <a:pPr/>
              <a:t>3</a:t>
            </a:fld>
            <a:endParaRPr lang="en-US" alt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ＭＳ Ｐゴシック" panose="020B0600070205080204" pitchFamily="34" charset="-128"/>
              </a:rPr>
              <a:t>Thank you for your support of our KIT students.</a:t>
            </a:r>
          </a:p>
        </p:txBody>
      </p:sp>
      <p:sp>
        <p:nvSpPr>
          <p:cNvPr id="66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Arial" panose="020B0604020202020204" pitchFamily="34" charset="0"/>
                <a:ea typeface="ＭＳ Ｐゴシック" panose="020B0600070205080204" pitchFamily="34" charset="-128"/>
              </a:defRPr>
            </a:lvl1pPr>
            <a:lvl2pPr marL="742950" indent="-285750" defTabSz="931863">
              <a:defRPr>
                <a:solidFill>
                  <a:schemeClr val="tx1"/>
                </a:solidFill>
                <a:latin typeface="Arial" panose="020B0604020202020204" pitchFamily="34" charset="0"/>
                <a:ea typeface="ＭＳ Ｐゴシック" panose="020B0600070205080204" pitchFamily="34" charset="-128"/>
              </a:defRPr>
            </a:lvl2pPr>
            <a:lvl3pPr marL="1143000" indent="-228600" defTabSz="931863">
              <a:defRPr>
                <a:solidFill>
                  <a:schemeClr val="tx1"/>
                </a:solidFill>
                <a:latin typeface="Arial" panose="020B0604020202020204" pitchFamily="34" charset="0"/>
                <a:ea typeface="ＭＳ Ｐゴシック" panose="020B0600070205080204" pitchFamily="34" charset="-128"/>
              </a:defRPr>
            </a:lvl3pPr>
            <a:lvl4pPr marL="1600200" indent="-228600" defTabSz="931863">
              <a:defRPr>
                <a:solidFill>
                  <a:schemeClr val="tx1"/>
                </a:solidFill>
                <a:latin typeface="Arial" panose="020B0604020202020204" pitchFamily="34" charset="0"/>
                <a:ea typeface="ＭＳ Ｐゴシック" panose="020B0600070205080204" pitchFamily="34" charset="-128"/>
              </a:defRPr>
            </a:lvl4pPr>
            <a:lvl5pPr marL="2057400" indent="-228600" defTabSz="931863">
              <a:defRPr>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5D77B1B-238B-4DD0-991B-15B4FCC664C2}" type="slidenum">
              <a:rPr lang="en-US" altLang="en-US" smtClean="0"/>
              <a:pPr/>
              <a:t>30</a:t>
            </a:fld>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ＭＳ Ｐゴシック" panose="020B0600070205080204" pitchFamily="34" charset="-128"/>
              </a:rPr>
              <a:t>During 2015 – 16 school year, 1101 students qualified as homeless. This year we had about 30 more students in September than we did the year before.</a:t>
            </a:r>
          </a:p>
        </p:txBody>
      </p:sp>
      <p:sp>
        <p:nvSpPr>
          <p:cNvPr id="13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Arial" panose="020B0604020202020204" pitchFamily="34" charset="0"/>
                <a:ea typeface="ＭＳ Ｐゴシック" panose="020B0600070205080204" pitchFamily="34" charset="-128"/>
              </a:defRPr>
            </a:lvl1pPr>
            <a:lvl2pPr marL="742950" indent="-285750" defTabSz="931863">
              <a:defRPr>
                <a:solidFill>
                  <a:schemeClr val="tx1"/>
                </a:solidFill>
                <a:latin typeface="Arial" panose="020B0604020202020204" pitchFamily="34" charset="0"/>
                <a:ea typeface="ＭＳ Ｐゴシック" panose="020B0600070205080204" pitchFamily="34" charset="-128"/>
              </a:defRPr>
            </a:lvl2pPr>
            <a:lvl3pPr marL="1143000" indent="-228600" defTabSz="931863">
              <a:defRPr>
                <a:solidFill>
                  <a:schemeClr val="tx1"/>
                </a:solidFill>
                <a:latin typeface="Arial" panose="020B0604020202020204" pitchFamily="34" charset="0"/>
                <a:ea typeface="ＭＳ Ｐゴシック" panose="020B0600070205080204" pitchFamily="34" charset="-128"/>
              </a:defRPr>
            </a:lvl3pPr>
            <a:lvl4pPr marL="1600200" indent="-228600" defTabSz="931863">
              <a:defRPr>
                <a:solidFill>
                  <a:schemeClr val="tx1"/>
                </a:solidFill>
                <a:latin typeface="Arial" panose="020B0604020202020204" pitchFamily="34" charset="0"/>
                <a:ea typeface="ＭＳ Ｐゴシック" panose="020B0600070205080204" pitchFamily="34" charset="-128"/>
              </a:defRPr>
            </a:lvl4pPr>
            <a:lvl5pPr marL="2057400" indent="-228600" defTabSz="931863">
              <a:defRPr>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A5E233E-7578-452D-B3F3-A93F435C1948}" type="slidenum">
              <a:rPr lang="en-US" altLang="en-US" smtClean="0"/>
              <a:pPr/>
              <a:t>4</a:t>
            </a:fld>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ＭＳ Ｐゴシック" panose="020B0600070205080204" pitchFamily="34" charset="-128"/>
              </a:rPr>
              <a:t>In fact, our numbers have grown steadily over the past 9 years, as you can see in this slide.</a:t>
            </a:r>
          </a:p>
        </p:txBody>
      </p:sp>
      <p:sp>
        <p:nvSpPr>
          <p:cNvPr id="15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Arial" panose="020B0604020202020204" pitchFamily="34" charset="0"/>
                <a:ea typeface="ＭＳ Ｐゴシック" panose="020B0600070205080204" pitchFamily="34" charset="-128"/>
              </a:defRPr>
            </a:lvl1pPr>
            <a:lvl2pPr marL="742950" indent="-285750" defTabSz="931863">
              <a:defRPr>
                <a:solidFill>
                  <a:schemeClr val="tx1"/>
                </a:solidFill>
                <a:latin typeface="Arial" panose="020B0604020202020204" pitchFamily="34" charset="0"/>
                <a:ea typeface="ＭＳ Ｐゴシック" panose="020B0600070205080204" pitchFamily="34" charset="-128"/>
              </a:defRPr>
            </a:lvl2pPr>
            <a:lvl3pPr marL="1143000" indent="-228600" defTabSz="931863">
              <a:defRPr>
                <a:solidFill>
                  <a:schemeClr val="tx1"/>
                </a:solidFill>
                <a:latin typeface="Arial" panose="020B0604020202020204" pitchFamily="34" charset="0"/>
                <a:ea typeface="ＭＳ Ｐゴシック" panose="020B0600070205080204" pitchFamily="34" charset="-128"/>
              </a:defRPr>
            </a:lvl3pPr>
            <a:lvl4pPr marL="1600200" indent="-228600" defTabSz="931863">
              <a:defRPr>
                <a:solidFill>
                  <a:schemeClr val="tx1"/>
                </a:solidFill>
                <a:latin typeface="Arial" panose="020B0604020202020204" pitchFamily="34" charset="0"/>
                <a:ea typeface="ＭＳ Ｐゴシック" panose="020B0600070205080204" pitchFamily="34" charset="-128"/>
              </a:defRPr>
            </a:lvl4pPr>
            <a:lvl5pPr marL="2057400" indent="-228600" defTabSz="931863">
              <a:defRPr>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73375A0-DD14-4547-B367-F31484749142}" type="slidenum">
              <a:rPr lang="en-US" altLang="en-US" smtClean="0"/>
              <a:pPr/>
              <a:t>5</a:t>
            </a:fld>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ea typeface="ＭＳ Ｐゴシック" panose="020B0600070205080204" pitchFamily="34" charset="-128"/>
              </a:rPr>
              <a:t>You are probably wondering how many KIT students are in your school. This table shows the number at each school in two ways. First, the number</a:t>
            </a:r>
            <a:r>
              <a:rPr lang="en-US" altLang="en-US" baseline="0" dirty="0" smtClean="0">
                <a:latin typeface="Arial" panose="020B0604020202020204" pitchFamily="34" charset="0"/>
                <a:ea typeface="ＭＳ Ｐゴシック" panose="020B0600070205080204" pitchFamily="34" charset="-128"/>
              </a:rPr>
              <a:t> of KIT students who have enrolled and attended </a:t>
            </a:r>
            <a:r>
              <a:rPr lang="en-US" altLang="en-US" baseline="0" smtClean="0">
                <a:latin typeface="Arial" panose="020B0604020202020204" pitchFamily="34" charset="0"/>
                <a:ea typeface="ＭＳ Ｐゴシック" panose="020B0600070205080204" pitchFamily="34" charset="-128"/>
              </a:rPr>
              <a:t>up to </a:t>
            </a:r>
            <a:r>
              <a:rPr lang="en-US" altLang="en-US" baseline="0" dirty="0" smtClean="0">
                <a:latin typeface="Arial" panose="020B0604020202020204" pitchFamily="34" charset="0"/>
                <a:ea typeface="ＭＳ Ｐゴシック" panose="020B0600070205080204" pitchFamily="34" charset="-128"/>
              </a:rPr>
              <a:t>October 10, 2016, and second, the total cumulative number of KIT students who attended the school at any time during the 2015-16 school year. </a:t>
            </a:r>
            <a:endParaRPr lang="en-US" altLang="en-US" dirty="0" smtClean="0">
              <a:latin typeface="Arial" panose="020B0604020202020204" pitchFamily="34" charset="0"/>
              <a:ea typeface="ＭＳ Ｐゴシック" panose="020B0600070205080204" pitchFamily="34" charset="-128"/>
            </a:endParaRPr>
          </a:p>
        </p:txBody>
      </p:sp>
      <p:sp>
        <p:nvSpPr>
          <p:cNvPr id="174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Arial" panose="020B0604020202020204" pitchFamily="34" charset="0"/>
                <a:ea typeface="ＭＳ Ｐゴシック" panose="020B0600070205080204" pitchFamily="34" charset="-128"/>
              </a:defRPr>
            </a:lvl1pPr>
            <a:lvl2pPr marL="742950" indent="-285750" defTabSz="931863">
              <a:defRPr>
                <a:solidFill>
                  <a:schemeClr val="tx1"/>
                </a:solidFill>
                <a:latin typeface="Arial" panose="020B0604020202020204" pitchFamily="34" charset="0"/>
                <a:ea typeface="ＭＳ Ｐゴシック" panose="020B0600070205080204" pitchFamily="34" charset="-128"/>
              </a:defRPr>
            </a:lvl2pPr>
            <a:lvl3pPr marL="1143000" indent="-228600" defTabSz="931863">
              <a:defRPr>
                <a:solidFill>
                  <a:schemeClr val="tx1"/>
                </a:solidFill>
                <a:latin typeface="Arial" panose="020B0604020202020204" pitchFamily="34" charset="0"/>
                <a:ea typeface="ＭＳ Ｐゴシック" panose="020B0600070205080204" pitchFamily="34" charset="-128"/>
              </a:defRPr>
            </a:lvl3pPr>
            <a:lvl4pPr marL="1600200" indent="-228600" defTabSz="931863">
              <a:defRPr>
                <a:solidFill>
                  <a:schemeClr val="tx1"/>
                </a:solidFill>
                <a:latin typeface="Arial" panose="020B0604020202020204" pitchFamily="34" charset="0"/>
                <a:ea typeface="ＭＳ Ｐゴシック" panose="020B0600070205080204" pitchFamily="34" charset="-128"/>
              </a:defRPr>
            </a:lvl4pPr>
            <a:lvl5pPr marL="2057400" indent="-228600" defTabSz="931863">
              <a:defRPr>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5EC741E-D82C-4127-8D66-69EA9CEEA04F}" type="slidenum">
              <a:rPr lang="en-US" altLang="en-US" smtClean="0"/>
              <a:pPr/>
              <a:t>6</a:t>
            </a:fld>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318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1863">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186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186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B055EAC6-F971-45B9-8CFA-F38745BE6EE5}" type="slidenum">
              <a:rPr lang="en-US" altLang="en-US" sz="1300" smtClean="0"/>
              <a:pPr>
                <a:spcBef>
                  <a:spcPct val="0"/>
                </a:spcBef>
              </a:pPr>
              <a:t>7</a:t>
            </a:fld>
            <a:endParaRPr lang="en-US" altLang="en-US" sz="1300" smtClean="0"/>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The McKinney-Vento Act is part of No Child Left Behind.</a:t>
            </a:r>
          </a:p>
          <a:p>
            <a:pPr eaLnBrk="1" hangingPunct="1"/>
            <a:r>
              <a:rPr lang="en-US" altLang="en-US" smtClean="0">
                <a:latin typeface="Arial" panose="020B0604020202020204" pitchFamily="34" charset="0"/>
                <a:ea typeface="ＭＳ Ｐゴシック" panose="020B0600070205080204" pitchFamily="34" charset="-128"/>
              </a:rPr>
              <a:t>It provides support for homeless children in four ways: through ensuring school stability and school access, providing additional support for academic success, and by always keeping the interest of the student in the center.</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ＭＳ Ｐゴシック" panose="020B0600070205080204" pitchFamily="34" charset="-128"/>
              </a:rPr>
              <a:t>The McKinney-Vento Act is a response to data that shows it takes students a significant amount of time to recover academically from a change in schools, that students who move from school to school typically have lower attendance rates which leads to lower achievement. We know that relationships with consistent adults matter, and so McKinney-Vento is intended to provide stability in an uncertain time in a child’s life.</a:t>
            </a:r>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Arial" panose="020B0604020202020204" pitchFamily="34" charset="0"/>
                <a:ea typeface="ＭＳ Ｐゴシック" panose="020B0600070205080204" pitchFamily="34" charset="-128"/>
              </a:defRPr>
            </a:lvl1pPr>
            <a:lvl2pPr marL="742950" indent="-285750" defTabSz="931863">
              <a:defRPr>
                <a:solidFill>
                  <a:schemeClr val="tx1"/>
                </a:solidFill>
                <a:latin typeface="Arial" panose="020B0604020202020204" pitchFamily="34" charset="0"/>
                <a:ea typeface="ＭＳ Ｐゴシック" panose="020B0600070205080204" pitchFamily="34" charset="-128"/>
              </a:defRPr>
            </a:lvl2pPr>
            <a:lvl3pPr marL="1143000" indent="-228600" defTabSz="931863">
              <a:defRPr>
                <a:solidFill>
                  <a:schemeClr val="tx1"/>
                </a:solidFill>
                <a:latin typeface="Arial" panose="020B0604020202020204" pitchFamily="34" charset="0"/>
                <a:ea typeface="ＭＳ Ｐゴシック" panose="020B0600070205080204" pitchFamily="34" charset="-128"/>
              </a:defRPr>
            </a:lvl3pPr>
            <a:lvl4pPr marL="1600200" indent="-228600" defTabSz="931863">
              <a:defRPr>
                <a:solidFill>
                  <a:schemeClr val="tx1"/>
                </a:solidFill>
                <a:latin typeface="Arial" panose="020B0604020202020204" pitchFamily="34" charset="0"/>
                <a:ea typeface="ＭＳ Ｐゴシック" panose="020B0600070205080204" pitchFamily="34" charset="-128"/>
              </a:defRPr>
            </a:lvl4pPr>
            <a:lvl5pPr marL="2057400" indent="-228600" defTabSz="931863">
              <a:defRPr>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CB05374-F3D5-424B-ACE8-768512C9B1E7}" type="slidenum">
              <a:rPr lang="en-US" altLang="en-US" smtClean="0"/>
              <a:pPr/>
              <a:t>8</a:t>
            </a:fld>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318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1863">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186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186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0032E0E-A904-45D8-B4C1-2542EE7A46CA}" type="slidenum">
              <a:rPr lang="en-US" altLang="en-US" sz="1300" smtClean="0"/>
              <a:pPr>
                <a:spcBef>
                  <a:spcPct val="0"/>
                </a:spcBef>
              </a:pPr>
              <a:t>9</a:t>
            </a:fld>
            <a:endParaRPr lang="en-US" altLang="en-US" sz="1300" smtClean="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To determine who qualifies we look at the student’s night-time residence. That residence needs to meet a three-part test. Is the residence fixed, regular, </a:t>
            </a:r>
            <a:r>
              <a:rPr lang="en-US" altLang="en-US" b="1" smtClean="0">
                <a:latin typeface="Arial" panose="020B0604020202020204" pitchFamily="34" charset="0"/>
                <a:ea typeface="ＭＳ Ｐゴシック" panose="020B0600070205080204" pitchFamily="34" charset="-128"/>
              </a:rPr>
              <a:t>and</a:t>
            </a:r>
            <a:r>
              <a:rPr lang="en-US" altLang="en-US" smtClean="0">
                <a:latin typeface="Arial" panose="020B0604020202020204" pitchFamily="34" charset="0"/>
                <a:ea typeface="ＭＳ Ｐゴシック" panose="020B0600070205080204" pitchFamily="34" charset="-128"/>
              </a:rPr>
              <a:t> adequate?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Slide Number Placeholder 5"/>
          <p:cNvSpPr>
            <a:spLocks noGrp="1"/>
          </p:cNvSpPr>
          <p:nvPr>
            <p:ph type="sldNum" sz="quarter" idx="10"/>
          </p:nvPr>
        </p:nvSpPr>
        <p:spPr>
          <a:ln/>
        </p:spPr>
        <p:txBody>
          <a:bodyPr/>
          <a:lstStyle>
            <a:lvl1pPr>
              <a:defRPr/>
            </a:lvl1pPr>
          </a:lstStyle>
          <a:p>
            <a:pPr>
              <a:defRPr/>
            </a:pPr>
            <a:fld id="{29AB50D9-F6E4-4EE1-B229-339E76E8C433}" type="slidenum">
              <a:rPr lang="en-US" altLang="en-US"/>
              <a:pPr>
                <a:defRPr/>
              </a:pPr>
              <a:t>‹#›</a:t>
            </a:fld>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t>Active students</a:t>
            </a:r>
          </a:p>
        </p:txBody>
      </p:sp>
      <p:sp>
        <p:nvSpPr>
          <p:cNvPr id="6" name="Date Placeholder 3"/>
          <p:cNvSpPr>
            <a:spLocks noGrp="1"/>
          </p:cNvSpPr>
          <p:nvPr>
            <p:ph type="dt" sz="half" idx="12"/>
          </p:nvPr>
        </p:nvSpPr>
        <p:spPr/>
        <p:txBody>
          <a:bodyPr/>
          <a:lstStyle>
            <a:lvl1pPr>
              <a:defRPr/>
            </a:lvl1pPr>
          </a:lstStyle>
          <a:p>
            <a:pPr>
              <a:defRPr/>
            </a:pPr>
            <a:fld id="{A1F95A75-A376-452B-AE5C-02CF9B8F4695}" type="datetime1">
              <a:rPr lang="en-US" altLang="en-US"/>
              <a:pPr>
                <a:defRPr/>
              </a:pPr>
              <a:t>10/25/2016</a:t>
            </a:fld>
            <a:endParaRPr lang="en-US" altLang="en-US"/>
          </a:p>
        </p:txBody>
      </p:sp>
    </p:spTree>
    <p:extLst>
      <p:ext uri="{BB962C8B-B14F-4D97-AF65-F5344CB8AC3E}">
        <p14:creationId xmlns:p14="http://schemas.microsoft.com/office/powerpoint/2010/main" val="40965691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a:ln/>
        </p:spPr>
        <p:txBody>
          <a:bodyPr/>
          <a:lstStyle>
            <a:lvl1pPr>
              <a:defRPr/>
            </a:lvl1pPr>
          </a:lstStyle>
          <a:p>
            <a:pPr>
              <a:defRPr/>
            </a:pPr>
            <a:fld id="{C2CD21DA-F665-408C-BD04-FB2BE907B7E9}" type="slidenum">
              <a:rPr lang="en-US" altLang="en-US"/>
              <a:pPr>
                <a:defRPr/>
              </a:pPr>
              <a:t>‹#›</a:t>
            </a:fld>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t>Active students</a:t>
            </a:r>
          </a:p>
        </p:txBody>
      </p:sp>
      <p:sp>
        <p:nvSpPr>
          <p:cNvPr id="6" name="Date Placeholder 3"/>
          <p:cNvSpPr>
            <a:spLocks noGrp="1"/>
          </p:cNvSpPr>
          <p:nvPr>
            <p:ph type="dt" sz="half" idx="12"/>
          </p:nvPr>
        </p:nvSpPr>
        <p:spPr/>
        <p:txBody>
          <a:bodyPr/>
          <a:lstStyle>
            <a:lvl1pPr>
              <a:defRPr/>
            </a:lvl1pPr>
          </a:lstStyle>
          <a:p>
            <a:pPr>
              <a:defRPr/>
            </a:pPr>
            <a:fld id="{8723A2B1-4327-4411-8EC4-8B6EE73B8FCA}" type="datetime1">
              <a:rPr lang="en-US" altLang="en-US"/>
              <a:pPr>
                <a:defRPr/>
              </a:pPr>
              <a:t>10/25/2016</a:t>
            </a:fld>
            <a:endParaRPr lang="en-US" altLang="en-US"/>
          </a:p>
        </p:txBody>
      </p:sp>
    </p:spTree>
    <p:extLst>
      <p:ext uri="{BB962C8B-B14F-4D97-AF65-F5344CB8AC3E}">
        <p14:creationId xmlns:p14="http://schemas.microsoft.com/office/powerpoint/2010/main" val="256097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a:ln/>
        </p:spPr>
        <p:txBody>
          <a:bodyPr/>
          <a:lstStyle>
            <a:lvl1pPr>
              <a:defRPr/>
            </a:lvl1pPr>
          </a:lstStyle>
          <a:p>
            <a:pPr>
              <a:defRPr/>
            </a:pPr>
            <a:fld id="{D1371CCA-3E7E-4DB2-AA70-95FF2B983172}" type="slidenum">
              <a:rPr lang="en-US" altLang="en-US"/>
              <a:pPr>
                <a:defRPr/>
              </a:pPr>
              <a:t>‹#›</a:t>
            </a:fld>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t>Active students</a:t>
            </a:r>
          </a:p>
        </p:txBody>
      </p:sp>
      <p:sp>
        <p:nvSpPr>
          <p:cNvPr id="6" name="Date Placeholder 3"/>
          <p:cNvSpPr>
            <a:spLocks noGrp="1"/>
          </p:cNvSpPr>
          <p:nvPr>
            <p:ph type="dt" sz="half" idx="12"/>
          </p:nvPr>
        </p:nvSpPr>
        <p:spPr/>
        <p:txBody>
          <a:bodyPr/>
          <a:lstStyle>
            <a:lvl1pPr>
              <a:defRPr/>
            </a:lvl1pPr>
          </a:lstStyle>
          <a:p>
            <a:pPr>
              <a:defRPr/>
            </a:pPr>
            <a:fld id="{DFE2AFE2-46B0-43C0-86C0-AE87604A320A}" type="datetime1">
              <a:rPr lang="en-US" altLang="en-US"/>
              <a:pPr>
                <a:defRPr/>
              </a:pPr>
              <a:t>10/25/2016</a:t>
            </a:fld>
            <a:endParaRPr lang="en-US" altLang="en-US"/>
          </a:p>
        </p:txBody>
      </p:sp>
    </p:spTree>
    <p:extLst>
      <p:ext uri="{BB962C8B-B14F-4D97-AF65-F5344CB8AC3E}">
        <p14:creationId xmlns:p14="http://schemas.microsoft.com/office/powerpoint/2010/main" val="17926721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grpSp>
        <p:nvGrpSpPr>
          <p:cNvPr id="3" name="Group 10"/>
          <p:cNvGrpSpPr>
            <a:grpSpLocks/>
          </p:cNvGrpSpPr>
          <p:nvPr userDrawn="1"/>
        </p:nvGrpSpPr>
        <p:grpSpPr bwMode="auto">
          <a:xfrm>
            <a:off x="0" y="0"/>
            <a:ext cx="9144000" cy="6858000"/>
            <a:chOff x="0" y="0"/>
            <a:chExt cx="9144000" cy="6858000"/>
          </a:xfrm>
        </p:grpSpPr>
        <p:sp>
          <p:nvSpPr>
            <p:cNvPr id="4" name="Rectangle 3"/>
            <p:cNvSpPr/>
            <p:nvPr/>
          </p:nvSpPr>
          <p:spPr>
            <a:xfrm>
              <a:off x="0" y="0"/>
              <a:ext cx="18288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a:p>
          </p:txBody>
        </p:sp>
        <p:sp>
          <p:nvSpPr>
            <p:cNvPr id="5" name="Rectangle 4"/>
            <p:cNvSpPr/>
            <p:nvPr/>
          </p:nvSpPr>
          <p:spPr>
            <a:xfrm>
              <a:off x="0" y="2514600"/>
              <a:ext cx="1828800" cy="1828800"/>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a:p>
          </p:txBody>
        </p:sp>
        <p:sp>
          <p:nvSpPr>
            <p:cNvPr id="6" name="Rectangle 5"/>
            <p:cNvSpPr/>
            <p:nvPr/>
          </p:nvSpPr>
          <p:spPr>
            <a:xfrm>
              <a:off x="1828800" y="2514600"/>
              <a:ext cx="7315200" cy="1828800"/>
            </a:xfrm>
            <a:prstGeom prst="rect">
              <a:avLst/>
            </a:prstGeom>
            <a:solidFill>
              <a:schemeClr val="accent1"/>
            </a:solidFill>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a:p>
          </p:txBody>
        </p:sp>
      </p:grpSp>
      <p:sp>
        <p:nvSpPr>
          <p:cNvPr id="2" name="Title 1"/>
          <p:cNvSpPr>
            <a:spLocks noGrp="1"/>
          </p:cNvSpPr>
          <p:nvPr>
            <p:ph type="title"/>
          </p:nvPr>
        </p:nvSpPr>
        <p:spPr>
          <a:xfrm>
            <a:off x="1905000" y="2667000"/>
            <a:ext cx="6629400" cy="1143000"/>
          </a:xfrm>
        </p:spPr>
        <p:txBody>
          <a:bodyPr/>
          <a:lstStyle>
            <a:lvl1pPr algn="l" defTabSz="914400" rtl="0" eaLnBrk="1" latinLnBrk="0" hangingPunct="1">
              <a:spcBef>
                <a:spcPct val="0"/>
              </a:spcBef>
              <a:buNone/>
              <a:defRPr sz="3600" kern="1200" cap="small" spc="200" baseline="0">
                <a:solidFill>
                  <a:schemeClr val="tx1"/>
                </a:solidFill>
                <a:latin typeface="+mj-lt"/>
                <a:ea typeface="+mj-ea"/>
                <a:cs typeface="+mj-cs"/>
              </a:defRPr>
            </a:lvl1pPr>
          </a:lstStyle>
          <a:p>
            <a:r>
              <a:rPr lang="en-US" smtClean="0"/>
              <a:t>Click to edit Master title style</a:t>
            </a:r>
            <a:endParaRPr/>
          </a:p>
        </p:txBody>
      </p:sp>
    </p:spTree>
    <p:extLst>
      <p:ext uri="{BB962C8B-B14F-4D97-AF65-F5344CB8AC3E}">
        <p14:creationId xmlns:p14="http://schemas.microsoft.com/office/powerpoint/2010/main" val="1177255356"/>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152400" y="6313488"/>
            <a:ext cx="15192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1000" smtClean="0">
                <a:solidFill>
                  <a:srgbClr val="47660C"/>
                </a:solidFill>
              </a:rPr>
              <a:t>Slide </a:t>
            </a:r>
            <a:fld id="{0BD3787F-E978-4958-BB22-217FC2A5A500}" type="slidenum">
              <a:rPr lang="en-US" altLang="en-US" sz="1000" smtClean="0">
                <a:solidFill>
                  <a:srgbClr val="47660C"/>
                </a:solidFill>
              </a:rPr>
              <a:pPr algn="ctr" eaLnBrk="1" hangingPunct="1">
                <a:defRPr/>
              </a:pPr>
              <a:t>‹#›</a:t>
            </a:fld>
            <a:endParaRPr lang="en-US" altLang="en-US" sz="1000" smtClean="0">
              <a:solidFill>
                <a:srgbClr val="47660C"/>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2E21BA1-717B-4227-A386-741AFD3B14E5}" type="datetime1">
              <a:rPr lang="en-US" altLang="en-US"/>
              <a:pPr>
                <a:defRPr/>
              </a:pPr>
              <a:t>10/25/2016</a:t>
            </a:fld>
            <a:endParaRPr lang="en-US" altLang="en-US"/>
          </a:p>
        </p:txBody>
      </p:sp>
      <p:sp>
        <p:nvSpPr>
          <p:cNvPr id="6" name="Footer Placeholder 4"/>
          <p:cNvSpPr>
            <a:spLocks noGrp="1"/>
          </p:cNvSpPr>
          <p:nvPr>
            <p:ph type="ftr" sz="quarter" idx="11"/>
          </p:nvPr>
        </p:nvSpPr>
        <p:spPr/>
        <p:txBody>
          <a:bodyPr/>
          <a:lstStyle>
            <a:lvl1pPr>
              <a:defRPr/>
            </a:lvl1pPr>
          </a:lstStyle>
          <a:p>
            <a:pPr>
              <a:defRPr/>
            </a:pPr>
            <a:r>
              <a:rPr lang="en-US"/>
              <a:t>Active students</a:t>
            </a:r>
          </a:p>
        </p:txBody>
      </p:sp>
      <p:sp>
        <p:nvSpPr>
          <p:cNvPr id="7" name="Slide Number Placeholder 5"/>
          <p:cNvSpPr>
            <a:spLocks noGrp="1"/>
          </p:cNvSpPr>
          <p:nvPr>
            <p:ph type="sldNum" sz="quarter" idx="12"/>
          </p:nvPr>
        </p:nvSpPr>
        <p:spPr/>
        <p:txBody>
          <a:bodyPr/>
          <a:lstStyle>
            <a:lvl1pPr>
              <a:defRPr/>
            </a:lvl1pPr>
          </a:lstStyle>
          <a:p>
            <a:pPr>
              <a:defRPr/>
            </a:pPr>
            <a:fld id="{4DC76F20-A630-4FA7-A99D-ACD8EBF275FB}" type="slidenum">
              <a:rPr lang="en-US" altLang="en-US"/>
              <a:pPr>
                <a:defRPr/>
              </a:pPr>
              <a:t>‹#›</a:t>
            </a:fld>
            <a:endParaRPr lang="en-US" altLang="en-US"/>
          </a:p>
        </p:txBody>
      </p:sp>
    </p:spTree>
    <p:extLst>
      <p:ext uri="{BB962C8B-B14F-4D97-AF65-F5344CB8AC3E}">
        <p14:creationId xmlns:p14="http://schemas.microsoft.com/office/powerpoint/2010/main" val="903403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Slide Number Placeholder 5"/>
          <p:cNvSpPr>
            <a:spLocks noGrp="1"/>
          </p:cNvSpPr>
          <p:nvPr>
            <p:ph type="sldNum" sz="quarter" idx="10"/>
          </p:nvPr>
        </p:nvSpPr>
        <p:spPr>
          <a:ln/>
        </p:spPr>
        <p:txBody>
          <a:bodyPr/>
          <a:lstStyle>
            <a:lvl1pPr>
              <a:defRPr/>
            </a:lvl1pPr>
          </a:lstStyle>
          <a:p>
            <a:pPr>
              <a:defRPr/>
            </a:pPr>
            <a:fld id="{22B33981-DE90-4E2E-AF59-C0CFCF5DDE2F}" type="slidenum">
              <a:rPr lang="en-US" altLang="en-US"/>
              <a:pPr>
                <a:defRPr/>
              </a:pPr>
              <a:t>‹#›</a:t>
            </a:fld>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t>Active students</a:t>
            </a:r>
          </a:p>
        </p:txBody>
      </p:sp>
      <p:sp>
        <p:nvSpPr>
          <p:cNvPr id="6" name="Date Placeholder 3"/>
          <p:cNvSpPr>
            <a:spLocks noGrp="1"/>
          </p:cNvSpPr>
          <p:nvPr>
            <p:ph type="dt" sz="half" idx="12"/>
          </p:nvPr>
        </p:nvSpPr>
        <p:spPr/>
        <p:txBody>
          <a:bodyPr/>
          <a:lstStyle>
            <a:lvl1pPr>
              <a:defRPr/>
            </a:lvl1pPr>
          </a:lstStyle>
          <a:p>
            <a:pPr>
              <a:defRPr/>
            </a:pPr>
            <a:fld id="{5C702205-CDF0-41AC-80F4-7C1B38C18E4C}" type="datetime1">
              <a:rPr lang="en-US" altLang="en-US"/>
              <a:pPr>
                <a:defRPr/>
              </a:pPr>
              <a:t>10/25/2016</a:t>
            </a:fld>
            <a:endParaRPr lang="en-US" altLang="en-US"/>
          </a:p>
        </p:txBody>
      </p:sp>
    </p:spTree>
    <p:extLst>
      <p:ext uri="{BB962C8B-B14F-4D97-AF65-F5344CB8AC3E}">
        <p14:creationId xmlns:p14="http://schemas.microsoft.com/office/powerpoint/2010/main" val="42094566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5"/>
          <p:cNvSpPr>
            <a:spLocks noGrp="1"/>
          </p:cNvSpPr>
          <p:nvPr>
            <p:ph type="sldNum" sz="quarter" idx="10"/>
          </p:nvPr>
        </p:nvSpPr>
        <p:spPr>
          <a:ln/>
        </p:spPr>
        <p:txBody>
          <a:bodyPr/>
          <a:lstStyle>
            <a:lvl1pPr>
              <a:defRPr/>
            </a:lvl1pPr>
          </a:lstStyle>
          <a:p>
            <a:pPr>
              <a:defRPr/>
            </a:pPr>
            <a:fld id="{5697CB94-3E99-4B6A-9D28-73D4E6ED4EB9}" type="slidenum">
              <a:rPr lang="en-US" altLang="en-US"/>
              <a:pPr>
                <a:defRPr/>
              </a:pPr>
              <a:t>‹#›</a:t>
            </a:fld>
            <a:endParaRPr lang="en-US" altLang="en-US"/>
          </a:p>
        </p:txBody>
      </p:sp>
      <p:sp>
        <p:nvSpPr>
          <p:cNvPr id="6" name="Footer Placeholder 4"/>
          <p:cNvSpPr>
            <a:spLocks noGrp="1"/>
          </p:cNvSpPr>
          <p:nvPr>
            <p:ph type="ftr" sz="quarter" idx="11"/>
          </p:nvPr>
        </p:nvSpPr>
        <p:spPr/>
        <p:txBody>
          <a:bodyPr/>
          <a:lstStyle>
            <a:lvl1pPr>
              <a:defRPr/>
            </a:lvl1pPr>
          </a:lstStyle>
          <a:p>
            <a:pPr>
              <a:defRPr/>
            </a:pPr>
            <a:r>
              <a:rPr lang="en-US"/>
              <a:t>Active students</a:t>
            </a:r>
          </a:p>
        </p:txBody>
      </p:sp>
      <p:sp>
        <p:nvSpPr>
          <p:cNvPr id="7" name="Date Placeholder 3"/>
          <p:cNvSpPr>
            <a:spLocks noGrp="1"/>
          </p:cNvSpPr>
          <p:nvPr>
            <p:ph type="dt" sz="half" idx="12"/>
          </p:nvPr>
        </p:nvSpPr>
        <p:spPr/>
        <p:txBody>
          <a:bodyPr/>
          <a:lstStyle>
            <a:lvl1pPr>
              <a:defRPr/>
            </a:lvl1pPr>
          </a:lstStyle>
          <a:p>
            <a:pPr>
              <a:defRPr/>
            </a:pPr>
            <a:fld id="{52AC4B2B-9ECD-4686-B2BE-3C6A4B2A4E6B}" type="datetime1">
              <a:rPr lang="en-US" altLang="en-US"/>
              <a:pPr>
                <a:defRPr/>
              </a:pPr>
              <a:t>10/25/2016</a:t>
            </a:fld>
            <a:endParaRPr lang="en-US" altLang="en-US"/>
          </a:p>
        </p:txBody>
      </p:sp>
    </p:spTree>
    <p:extLst>
      <p:ext uri="{BB962C8B-B14F-4D97-AF65-F5344CB8AC3E}">
        <p14:creationId xmlns:p14="http://schemas.microsoft.com/office/powerpoint/2010/main" val="3548842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5"/>
          <p:cNvSpPr>
            <a:spLocks noGrp="1"/>
          </p:cNvSpPr>
          <p:nvPr>
            <p:ph type="sldNum" sz="quarter" idx="10"/>
          </p:nvPr>
        </p:nvSpPr>
        <p:spPr>
          <a:ln/>
        </p:spPr>
        <p:txBody>
          <a:bodyPr/>
          <a:lstStyle>
            <a:lvl1pPr>
              <a:defRPr/>
            </a:lvl1pPr>
          </a:lstStyle>
          <a:p>
            <a:pPr>
              <a:defRPr/>
            </a:pPr>
            <a:fld id="{EE0CA136-6078-4D85-93F2-3C36C2B56DF3}" type="slidenum">
              <a:rPr lang="en-US" altLang="en-US"/>
              <a:pPr>
                <a:defRPr/>
              </a:pPr>
              <a:t>‹#›</a:t>
            </a:fld>
            <a:endParaRPr lang="en-US" altLang="en-US"/>
          </a:p>
        </p:txBody>
      </p:sp>
      <p:sp>
        <p:nvSpPr>
          <p:cNvPr id="8" name="Footer Placeholder 4"/>
          <p:cNvSpPr>
            <a:spLocks noGrp="1"/>
          </p:cNvSpPr>
          <p:nvPr>
            <p:ph type="ftr" sz="quarter" idx="11"/>
          </p:nvPr>
        </p:nvSpPr>
        <p:spPr/>
        <p:txBody>
          <a:bodyPr/>
          <a:lstStyle>
            <a:lvl1pPr>
              <a:defRPr/>
            </a:lvl1pPr>
          </a:lstStyle>
          <a:p>
            <a:pPr>
              <a:defRPr/>
            </a:pPr>
            <a:r>
              <a:rPr lang="en-US"/>
              <a:t>Active students</a:t>
            </a:r>
          </a:p>
        </p:txBody>
      </p:sp>
      <p:sp>
        <p:nvSpPr>
          <p:cNvPr id="9" name="Date Placeholder 3"/>
          <p:cNvSpPr>
            <a:spLocks noGrp="1"/>
          </p:cNvSpPr>
          <p:nvPr>
            <p:ph type="dt" sz="half" idx="12"/>
          </p:nvPr>
        </p:nvSpPr>
        <p:spPr/>
        <p:txBody>
          <a:bodyPr/>
          <a:lstStyle>
            <a:lvl1pPr>
              <a:defRPr/>
            </a:lvl1pPr>
          </a:lstStyle>
          <a:p>
            <a:pPr>
              <a:defRPr/>
            </a:pPr>
            <a:fld id="{42CB4556-FD74-4925-BB58-33887EED31DE}" type="datetime1">
              <a:rPr lang="en-US" altLang="en-US"/>
              <a:pPr>
                <a:defRPr/>
              </a:pPr>
              <a:t>10/25/2016</a:t>
            </a:fld>
            <a:endParaRPr lang="en-US" altLang="en-US"/>
          </a:p>
        </p:txBody>
      </p:sp>
    </p:spTree>
    <p:extLst>
      <p:ext uri="{BB962C8B-B14F-4D97-AF65-F5344CB8AC3E}">
        <p14:creationId xmlns:p14="http://schemas.microsoft.com/office/powerpoint/2010/main" val="25018628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5"/>
          <p:cNvSpPr>
            <a:spLocks noGrp="1"/>
          </p:cNvSpPr>
          <p:nvPr>
            <p:ph type="sldNum" sz="quarter" idx="10"/>
          </p:nvPr>
        </p:nvSpPr>
        <p:spPr>
          <a:ln/>
        </p:spPr>
        <p:txBody>
          <a:bodyPr/>
          <a:lstStyle>
            <a:lvl1pPr>
              <a:defRPr/>
            </a:lvl1pPr>
          </a:lstStyle>
          <a:p>
            <a:pPr>
              <a:defRPr/>
            </a:pPr>
            <a:fld id="{BDC7BD08-99B0-40CC-A80F-B3D571ED8027}" type="slidenum">
              <a:rPr lang="en-US" altLang="en-US"/>
              <a:pPr>
                <a:defRPr/>
              </a:pPr>
              <a:t>‹#›</a:t>
            </a:fld>
            <a:endParaRPr lang="en-US" altLang="en-US"/>
          </a:p>
        </p:txBody>
      </p:sp>
      <p:sp>
        <p:nvSpPr>
          <p:cNvPr id="4" name="Footer Placeholder 4"/>
          <p:cNvSpPr>
            <a:spLocks noGrp="1"/>
          </p:cNvSpPr>
          <p:nvPr>
            <p:ph type="ftr" sz="quarter" idx="11"/>
          </p:nvPr>
        </p:nvSpPr>
        <p:spPr/>
        <p:txBody>
          <a:bodyPr/>
          <a:lstStyle>
            <a:lvl1pPr>
              <a:defRPr/>
            </a:lvl1pPr>
          </a:lstStyle>
          <a:p>
            <a:pPr>
              <a:defRPr/>
            </a:pPr>
            <a:r>
              <a:rPr lang="en-US"/>
              <a:t>Active students</a:t>
            </a:r>
          </a:p>
        </p:txBody>
      </p:sp>
      <p:sp>
        <p:nvSpPr>
          <p:cNvPr id="5" name="Date Placeholder 3"/>
          <p:cNvSpPr>
            <a:spLocks noGrp="1"/>
          </p:cNvSpPr>
          <p:nvPr>
            <p:ph type="dt" sz="half" idx="12"/>
          </p:nvPr>
        </p:nvSpPr>
        <p:spPr/>
        <p:txBody>
          <a:bodyPr/>
          <a:lstStyle>
            <a:lvl1pPr>
              <a:defRPr/>
            </a:lvl1pPr>
          </a:lstStyle>
          <a:p>
            <a:pPr>
              <a:defRPr/>
            </a:pPr>
            <a:fld id="{69E90114-F65C-4414-BFB7-690D3B9E9952}" type="datetime1">
              <a:rPr lang="en-US" altLang="en-US"/>
              <a:pPr>
                <a:defRPr/>
              </a:pPr>
              <a:t>10/25/2016</a:t>
            </a:fld>
            <a:endParaRPr lang="en-US" altLang="en-US"/>
          </a:p>
        </p:txBody>
      </p:sp>
    </p:spTree>
    <p:extLst>
      <p:ext uri="{BB962C8B-B14F-4D97-AF65-F5344CB8AC3E}">
        <p14:creationId xmlns:p14="http://schemas.microsoft.com/office/powerpoint/2010/main" val="1676178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ln/>
        </p:spPr>
        <p:txBody>
          <a:bodyPr/>
          <a:lstStyle>
            <a:lvl1pPr>
              <a:defRPr/>
            </a:lvl1pPr>
          </a:lstStyle>
          <a:p>
            <a:pPr>
              <a:defRPr/>
            </a:pPr>
            <a:fld id="{100E9F15-F3B8-4A00-BA8F-117DCCC86DE5}" type="slidenum">
              <a:rPr lang="en-US" altLang="en-US"/>
              <a:pPr>
                <a:defRPr/>
              </a:pPr>
              <a:t>‹#›</a:t>
            </a:fld>
            <a:endParaRPr lang="en-US" altLang="en-US"/>
          </a:p>
        </p:txBody>
      </p:sp>
      <p:sp>
        <p:nvSpPr>
          <p:cNvPr id="3" name="Footer Placeholder 4"/>
          <p:cNvSpPr>
            <a:spLocks noGrp="1"/>
          </p:cNvSpPr>
          <p:nvPr>
            <p:ph type="ftr" sz="quarter" idx="11"/>
          </p:nvPr>
        </p:nvSpPr>
        <p:spPr/>
        <p:txBody>
          <a:bodyPr/>
          <a:lstStyle>
            <a:lvl1pPr>
              <a:defRPr/>
            </a:lvl1pPr>
          </a:lstStyle>
          <a:p>
            <a:pPr>
              <a:defRPr/>
            </a:pPr>
            <a:r>
              <a:rPr lang="en-US"/>
              <a:t>Active students</a:t>
            </a:r>
          </a:p>
        </p:txBody>
      </p:sp>
      <p:sp>
        <p:nvSpPr>
          <p:cNvPr id="4" name="Date Placeholder 3"/>
          <p:cNvSpPr>
            <a:spLocks noGrp="1"/>
          </p:cNvSpPr>
          <p:nvPr>
            <p:ph type="dt" sz="half" idx="12"/>
          </p:nvPr>
        </p:nvSpPr>
        <p:spPr/>
        <p:txBody>
          <a:bodyPr/>
          <a:lstStyle>
            <a:lvl1pPr>
              <a:defRPr/>
            </a:lvl1pPr>
          </a:lstStyle>
          <a:p>
            <a:pPr>
              <a:defRPr/>
            </a:pPr>
            <a:fld id="{F0DC952E-1677-48F5-97B7-94DFDD544887}" type="datetime1">
              <a:rPr lang="en-US" altLang="en-US"/>
              <a:pPr>
                <a:defRPr/>
              </a:pPr>
              <a:t>10/25/2016</a:t>
            </a:fld>
            <a:endParaRPr lang="en-US" altLang="en-US"/>
          </a:p>
        </p:txBody>
      </p:sp>
    </p:spTree>
    <p:extLst>
      <p:ext uri="{BB962C8B-B14F-4D97-AF65-F5344CB8AC3E}">
        <p14:creationId xmlns:p14="http://schemas.microsoft.com/office/powerpoint/2010/main" val="2427666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14"/>
          </p:nvPr>
        </p:nvSpPr>
        <p:spPr>
          <a:ln/>
        </p:spPr>
        <p:txBody>
          <a:bodyPr/>
          <a:lstStyle>
            <a:lvl1pPr>
              <a:defRPr/>
            </a:lvl1pPr>
          </a:lstStyle>
          <a:p>
            <a:pPr>
              <a:defRPr/>
            </a:pPr>
            <a:fld id="{46FC284E-5478-414D-A9F2-3BC0B92D6443}" type="slidenum">
              <a:rPr lang="en-US" altLang="en-US"/>
              <a:pPr>
                <a:defRPr/>
              </a:pPr>
              <a:t>‹#›</a:t>
            </a:fld>
            <a:endParaRPr lang="en-US" altLang="en-US"/>
          </a:p>
        </p:txBody>
      </p:sp>
      <p:sp>
        <p:nvSpPr>
          <p:cNvPr id="6" name="Footer Placeholder 4"/>
          <p:cNvSpPr>
            <a:spLocks noGrp="1"/>
          </p:cNvSpPr>
          <p:nvPr>
            <p:ph type="ftr" sz="quarter" idx="15"/>
          </p:nvPr>
        </p:nvSpPr>
        <p:spPr/>
        <p:txBody>
          <a:bodyPr/>
          <a:lstStyle>
            <a:lvl1pPr>
              <a:defRPr/>
            </a:lvl1pPr>
          </a:lstStyle>
          <a:p>
            <a:pPr>
              <a:defRPr/>
            </a:pPr>
            <a:r>
              <a:rPr lang="en-US"/>
              <a:t>Active students</a:t>
            </a:r>
          </a:p>
        </p:txBody>
      </p:sp>
      <p:sp>
        <p:nvSpPr>
          <p:cNvPr id="7" name="Date Placeholder 3"/>
          <p:cNvSpPr>
            <a:spLocks noGrp="1"/>
          </p:cNvSpPr>
          <p:nvPr>
            <p:ph type="dt" sz="half" idx="16"/>
          </p:nvPr>
        </p:nvSpPr>
        <p:spPr/>
        <p:txBody>
          <a:bodyPr/>
          <a:lstStyle>
            <a:lvl1pPr>
              <a:defRPr/>
            </a:lvl1pPr>
          </a:lstStyle>
          <a:p>
            <a:pPr>
              <a:defRPr/>
            </a:pPr>
            <a:fld id="{DEC97FBA-C641-4A78-A579-75139C382CFA}" type="datetime1">
              <a:rPr lang="en-US" altLang="en-US"/>
              <a:pPr>
                <a:defRPr/>
              </a:pPr>
              <a:t>10/25/2016</a:t>
            </a:fld>
            <a:endParaRPr lang="en-US" altLang="en-US"/>
          </a:p>
        </p:txBody>
      </p:sp>
    </p:spTree>
    <p:extLst>
      <p:ext uri="{BB962C8B-B14F-4D97-AF65-F5344CB8AC3E}">
        <p14:creationId xmlns:p14="http://schemas.microsoft.com/office/powerpoint/2010/main" val="667864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a:ln/>
        </p:spPr>
        <p:txBody>
          <a:bodyPr/>
          <a:lstStyle>
            <a:lvl1pPr>
              <a:defRPr/>
            </a:lvl1pPr>
          </a:lstStyle>
          <a:p>
            <a:pPr>
              <a:defRPr/>
            </a:pPr>
            <a:fld id="{37C08C9C-BAF6-421E-A865-23665E83E2F0}" type="slidenum">
              <a:rPr lang="en-US" altLang="en-US"/>
              <a:pPr>
                <a:defRPr/>
              </a:pPr>
              <a:t>‹#›</a:t>
            </a:fld>
            <a:endParaRPr lang="en-US" altLang="en-US"/>
          </a:p>
        </p:txBody>
      </p:sp>
      <p:sp>
        <p:nvSpPr>
          <p:cNvPr id="6" name="Footer Placeholder 4"/>
          <p:cNvSpPr>
            <a:spLocks noGrp="1"/>
          </p:cNvSpPr>
          <p:nvPr>
            <p:ph type="ftr" sz="quarter" idx="11"/>
          </p:nvPr>
        </p:nvSpPr>
        <p:spPr/>
        <p:txBody>
          <a:bodyPr/>
          <a:lstStyle>
            <a:lvl1pPr>
              <a:defRPr/>
            </a:lvl1pPr>
          </a:lstStyle>
          <a:p>
            <a:pPr>
              <a:defRPr/>
            </a:pPr>
            <a:r>
              <a:rPr lang="en-US"/>
              <a:t>Active students</a:t>
            </a:r>
          </a:p>
        </p:txBody>
      </p:sp>
      <p:sp>
        <p:nvSpPr>
          <p:cNvPr id="7" name="Date Placeholder 3"/>
          <p:cNvSpPr>
            <a:spLocks noGrp="1"/>
          </p:cNvSpPr>
          <p:nvPr>
            <p:ph type="dt" sz="half" idx="12"/>
          </p:nvPr>
        </p:nvSpPr>
        <p:spPr/>
        <p:txBody>
          <a:bodyPr/>
          <a:lstStyle>
            <a:lvl1pPr>
              <a:defRPr/>
            </a:lvl1pPr>
          </a:lstStyle>
          <a:p>
            <a:pPr>
              <a:defRPr/>
            </a:pPr>
            <a:fld id="{A7800699-BA29-4CB8-B90C-019E26BD0ACE}" type="datetime1">
              <a:rPr lang="en-US" altLang="en-US"/>
              <a:pPr>
                <a:defRPr/>
              </a:pPr>
              <a:t>10/25/2016</a:t>
            </a:fld>
            <a:endParaRPr lang="en-US" altLang="en-US"/>
          </a:p>
        </p:txBody>
      </p:sp>
    </p:spTree>
    <p:extLst>
      <p:ext uri="{BB962C8B-B14F-4D97-AF65-F5344CB8AC3E}">
        <p14:creationId xmlns:p14="http://schemas.microsoft.com/office/powerpoint/2010/main" val="11374674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1027" name="Text Placeholder 2"/>
          <p:cNvSpPr>
            <a:spLocks noGrp="1"/>
          </p:cNvSpPr>
          <p:nvPr>
            <p:ph type="body" idx="1"/>
          </p:nvPr>
        </p:nvSpPr>
        <p:spPr bwMode="auto">
          <a:xfrm>
            <a:off x="457200" y="1600200"/>
            <a:ext cx="7620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Slide Number Placeholder 5"/>
          <p:cNvSpPr>
            <a:spLocks noGrp="1"/>
          </p:cNvSpPr>
          <p:nvPr>
            <p:ph type="sldNum" sz="quarter" idx="4"/>
          </p:nvPr>
        </p:nvSpPr>
        <p:spPr>
          <a:xfrm>
            <a:off x="8531225" y="5648325"/>
            <a:ext cx="549275" cy="396875"/>
          </a:xfrm>
          <a:prstGeom prst="bracketPair">
            <a:avLst>
              <a:gd name="adj" fmla="val 17949"/>
            </a:avLst>
          </a:prstGeom>
          <a:ln w="19050">
            <a:solidFill>
              <a:srgbClr val="FFFFFF"/>
            </a:solidFill>
          </a:ln>
        </p:spPr>
        <p:txBody>
          <a:bodyPr vert="horz" wrap="square" lIns="0" tIns="0" rIns="0" bIns="0" numCol="1" anchor="ctr" anchorCtr="0" compatLnSpc="1">
            <a:prstTxWarp prst="textNoShape">
              <a:avLst/>
            </a:prstTxWarp>
          </a:bodyPr>
          <a:lstStyle>
            <a:lvl1pPr algn="ctr" eaLnBrk="1" hangingPunct="1">
              <a:defRPr>
                <a:solidFill>
                  <a:srgbClr val="FFFFFF"/>
                </a:solidFill>
              </a:defRPr>
            </a:lvl1pPr>
          </a:lstStyle>
          <a:p>
            <a:pPr>
              <a:defRPr/>
            </a:pPr>
            <a:fld id="{FCA4969F-56C5-4C0A-A0AE-162532063130}" type="slidenum">
              <a:rPr lang="en-US" altLang="en-US"/>
              <a:pPr>
                <a:defRPr/>
              </a:pPr>
              <a:t>‹#›</a:t>
            </a:fld>
            <a:endParaRPr lang="en-US" altLang="en-US"/>
          </a:p>
        </p:txBody>
      </p:sp>
      <p:sp>
        <p:nvSpPr>
          <p:cNvPr id="5" name="Footer Placeholder 4"/>
          <p:cNvSpPr>
            <a:spLocks noGrp="1"/>
          </p:cNvSpPr>
          <p:nvPr>
            <p:ph type="ftr" sz="quarter" idx="3"/>
          </p:nvPr>
        </p:nvSpPr>
        <p:spPr>
          <a:xfrm rot="16200000">
            <a:off x="7587456" y="4048919"/>
            <a:ext cx="2366963" cy="365125"/>
          </a:xfrm>
          <a:prstGeom prst="rect">
            <a:avLst/>
          </a:prstGeom>
        </p:spPr>
        <p:txBody>
          <a:bodyPr vert="horz" lIns="91440" tIns="45720" rIns="91440" bIns="45720" rtlCol="0" anchor="ctr"/>
          <a:lstStyle>
            <a:lvl1pPr algn="r" eaLnBrk="1" hangingPunct="1">
              <a:defRPr sz="1200">
                <a:solidFill>
                  <a:schemeClr val="bg2"/>
                </a:solidFill>
                <a:latin typeface="Arial" charset="0"/>
              </a:defRPr>
            </a:lvl1pPr>
          </a:lstStyle>
          <a:p>
            <a:pPr>
              <a:defRPr/>
            </a:pPr>
            <a:r>
              <a:rPr lang="en-US"/>
              <a:t>Active students</a:t>
            </a:r>
          </a:p>
        </p:txBody>
      </p:sp>
      <p:sp>
        <p:nvSpPr>
          <p:cNvPr id="4" name="Date Placeholder 3"/>
          <p:cNvSpPr>
            <a:spLocks noGrp="1"/>
          </p:cNvSpPr>
          <p:nvPr>
            <p:ph type="dt" sz="half" idx="2"/>
          </p:nvPr>
        </p:nvSpPr>
        <p:spPr>
          <a:xfrm rot="16200000">
            <a:off x="7551738" y="1646237"/>
            <a:ext cx="2438400" cy="365125"/>
          </a:xfrm>
          <a:prstGeom prst="rect">
            <a:avLst/>
          </a:prstGeom>
        </p:spPr>
        <p:txBody>
          <a:bodyPr vert="horz" lIns="91440" tIns="45720" rIns="91440" bIns="45720" rtlCol="0" anchor="ctr"/>
          <a:lstStyle>
            <a:lvl1pPr algn="l" eaLnBrk="1" hangingPunct="1">
              <a:defRPr sz="1200">
                <a:solidFill>
                  <a:schemeClr val="bg2"/>
                </a:solidFill>
                <a:latin typeface="Arial" charset="0"/>
              </a:defRPr>
            </a:lvl1pPr>
          </a:lstStyle>
          <a:p>
            <a:pPr>
              <a:defRPr/>
            </a:pPr>
            <a:fld id="{935E0192-74E7-4C44-9EBF-CD2EDAA74FBB}" type="datetime1">
              <a:rPr lang="en-US" altLang="en-US"/>
              <a:pPr>
                <a:defRPr/>
              </a:pPr>
              <a:t>10/25/2016</a:t>
            </a:fld>
            <a:endParaRPr lang="en-US" altLang="en-US"/>
          </a:p>
        </p:txBody>
      </p:sp>
    </p:spTree>
  </p:cSld>
  <p:clrMap bg1="lt1" tx1="dk1" bg2="lt2" tx2="dk2" accent1="accent1" accent2="accent2" accent3="accent3" accent4="accent4" accent5="accent5" accent6="accent6" hlink="hlink" folHlink="folHlink"/>
  <p:sldLayoutIdLst>
    <p:sldLayoutId id="2147485245" r:id="rId1"/>
    <p:sldLayoutId id="2147485255" r:id="rId2"/>
    <p:sldLayoutId id="2147485246" r:id="rId3"/>
    <p:sldLayoutId id="2147485247" r:id="rId4"/>
    <p:sldLayoutId id="2147485248" r:id="rId5"/>
    <p:sldLayoutId id="2147485249" r:id="rId6"/>
    <p:sldLayoutId id="2147485250" r:id="rId7"/>
    <p:sldLayoutId id="2147485251" r:id="rId8"/>
    <p:sldLayoutId id="2147485252" r:id="rId9"/>
    <p:sldLayoutId id="2147485253" r:id="rId10"/>
    <p:sldLayoutId id="2147485254" r:id="rId11"/>
    <p:sldLayoutId id="2147485256" r:id="rId12"/>
  </p:sldLayoutIdLst>
  <p:hf sldNum="0" hdr="0" ftr="0" dt="0"/>
  <p:txStyles>
    <p:title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Cambria" pitchFamily="18" charset="0"/>
        </a:defRPr>
      </a:lvl2pPr>
      <a:lvl3pPr algn="l" rtl="0" eaLnBrk="0" fontAlgn="base" hangingPunct="0">
        <a:spcBef>
          <a:spcPct val="0"/>
        </a:spcBef>
        <a:spcAft>
          <a:spcPct val="0"/>
        </a:spcAft>
        <a:defRPr sz="4600">
          <a:solidFill>
            <a:schemeClr val="tx2"/>
          </a:solidFill>
          <a:latin typeface="Cambria" pitchFamily="18" charset="0"/>
        </a:defRPr>
      </a:lvl3pPr>
      <a:lvl4pPr algn="l" rtl="0" eaLnBrk="0" fontAlgn="base" hangingPunct="0">
        <a:spcBef>
          <a:spcPct val="0"/>
        </a:spcBef>
        <a:spcAft>
          <a:spcPct val="0"/>
        </a:spcAft>
        <a:defRPr sz="4600">
          <a:solidFill>
            <a:schemeClr val="tx2"/>
          </a:solidFill>
          <a:latin typeface="Cambria" pitchFamily="18" charset="0"/>
        </a:defRPr>
      </a:lvl4pPr>
      <a:lvl5pPr algn="l" rtl="0" eaLnBrk="0" fontAlgn="base" hangingPunct="0">
        <a:spcBef>
          <a:spcPct val="0"/>
        </a:spcBef>
        <a:spcAft>
          <a:spcPct val="0"/>
        </a:spcAft>
        <a:defRPr sz="4600">
          <a:solidFill>
            <a:schemeClr val="tx2"/>
          </a:solidFill>
          <a:latin typeface="Cambria" pitchFamily="18" charset="0"/>
        </a:defRPr>
      </a:lvl5pPr>
      <a:lvl6pPr marL="457200" algn="l" rtl="0" fontAlgn="base">
        <a:spcBef>
          <a:spcPct val="0"/>
        </a:spcBef>
        <a:spcAft>
          <a:spcPct val="0"/>
        </a:spcAft>
        <a:defRPr sz="4600">
          <a:solidFill>
            <a:schemeClr val="tx2"/>
          </a:solidFill>
          <a:latin typeface="Cambria" pitchFamily="18" charset="0"/>
        </a:defRPr>
      </a:lvl6pPr>
      <a:lvl7pPr marL="914400" algn="l" rtl="0" fontAlgn="base">
        <a:spcBef>
          <a:spcPct val="0"/>
        </a:spcBef>
        <a:spcAft>
          <a:spcPct val="0"/>
        </a:spcAft>
        <a:defRPr sz="4600">
          <a:solidFill>
            <a:schemeClr val="tx2"/>
          </a:solidFill>
          <a:latin typeface="Cambria" pitchFamily="18" charset="0"/>
        </a:defRPr>
      </a:lvl7pPr>
      <a:lvl8pPr marL="1371600" algn="l" rtl="0" fontAlgn="base">
        <a:spcBef>
          <a:spcPct val="0"/>
        </a:spcBef>
        <a:spcAft>
          <a:spcPct val="0"/>
        </a:spcAft>
        <a:defRPr sz="4600">
          <a:solidFill>
            <a:schemeClr val="tx2"/>
          </a:solidFill>
          <a:latin typeface="Cambria" pitchFamily="18" charset="0"/>
        </a:defRPr>
      </a:lvl8pPr>
      <a:lvl9pPr marL="1828800" algn="l" rtl="0" fontAlgn="base">
        <a:spcBef>
          <a:spcPct val="0"/>
        </a:spcBef>
        <a:spcAft>
          <a:spcPct val="0"/>
        </a:spcAft>
        <a:defRPr sz="4600">
          <a:solidFill>
            <a:schemeClr val="tx2"/>
          </a:solidFill>
          <a:latin typeface="Cambria" pitchFamily="18" charset="0"/>
        </a:defRPr>
      </a:lvl9pPr>
    </p:titleStyle>
    <p:bodyStyle>
      <a:lvl1pPr marL="342900" indent="-228600" algn="l" rtl="0" eaLnBrk="0" fontAlgn="base" hangingPunct="0">
        <a:spcBef>
          <a:spcPct val="20000"/>
        </a:spcBef>
        <a:spcAft>
          <a:spcPct val="0"/>
        </a:spcAft>
        <a:buClr>
          <a:schemeClr val="accent1"/>
        </a:buClr>
        <a:buFont typeface="Arial" panose="020B0604020202020204" pitchFamily="34" charset="0"/>
        <a:buChar char="•"/>
        <a:defRPr sz="2200" kern="1200">
          <a:solidFill>
            <a:schemeClr val="tx1"/>
          </a:solidFill>
          <a:latin typeface="+mn-lt"/>
          <a:ea typeface="+mn-ea"/>
          <a:cs typeface="+mn-cs"/>
        </a:defRPr>
      </a:lvl1pPr>
      <a:lvl2pPr marL="639763" indent="-228600" algn="l" rtl="0" eaLnBrk="0" fontAlgn="base" hangingPunct="0">
        <a:spcBef>
          <a:spcPct val="20000"/>
        </a:spcBef>
        <a:spcAft>
          <a:spcPct val="0"/>
        </a:spcAft>
        <a:buClr>
          <a:schemeClr val="accent2"/>
        </a:buClr>
        <a:buFont typeface="Arial" panose="020B0604020202020204" pitchFamily="34" charset="0"/>
        <a:buChar char="•"/>
        <a:defRPr sz="2000" kern="1200">
          <a:solidFill>
            <a:schemeClr val="tx1"/>
          </a:solidFill>
          <a:latin typeface="+mn-lt"/>
          <a:ea typeface="+mn-ea"/>
          <a:cs typeface="+mn-cs"/>
        </a:defRPr>
      </a:lvl2pPr>
      <a:lvl3pPr marL="1004888" indent="-228600" algn="l" rtl="0" eaLnBrk="0" fontAlgn="base" hangingPunct="0">
        <a:spcBef>
          <a:spcPct val="20000"/>
        </a:spcBef>
        <a:spcAft>
          <a:spcPct val="0"/>
        </a:spcAft>
        <a:buClr>
          <a:srgbClr val="A5AB81"/>
        </a:buClr>
        <a:buFont typeface="Arial" panose="020B0604020202020204" pitchFamily="34" charset="0"/>
        <a:buChar char="•"/>
        <a:defRPr kern="1200">
          <a:solidFill>
            <a:schemeClr val="tx1"/>
          </a:solidFill>
          <a:latin typeface="+mn-lt"/>
          <a:ea typeface="+mn-ea"/>
          <a:cs typeface="+mn-cs"/>
        </a:defRPr>
      </a:lvl3pPr>
      <a:lvl4pPr marL="1279525" indent="-228600" algn="l" rtl="0" eaLnBrk="0" fontAlgn="base" hangingPunct="0">
        <a:spcBef>
          <a:spcPct val="20000"/>
        </a:spcBef>
        <a:spcAft>
          <a:spcPct val="0"/>
        </a:spcAft>
        <a:buClr>
          <a:srgbClr val="D8B25C"/>
        </a:buClr>
        <a:buFont typeface="Arial" panose="020B0604020202020204" pitchFamily="34" charset="0"/>
        <a:buChar char="•"/>
        <a:defRPr sz="1600" kern="1200">
          <a:solidFill>
            <a:schemeClr val="tx1"/>
          </a:solidFill>
          <a:latin typeface="+mn-lt"/>
          <a:ea typeface="+mn-ea"/>
          <a:cs typeface="+mn-cs"/>
        </a:defRPr>
      </a:lvl4pPr>
      <a:lvl5pPr marL="1554163" indent="-228600" algn="l" rtl="0" eaLnBrk="0" fontAlgn="base" hangingPunct="0">
        <a:spcBef>
          <a:spcPct val="20000"/>
        </a:spcBef>
        <a:spcAft>
          <a:spcPct val="0"/>
        </a:spcAft>
        <a:buClr>
          <a:srgbClr val="7BA79D"/>
        </a:buClr>
        <a:buFont typeface="Arial" panose="020B0604020202020204" pitchFamily="34"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tags" Target="../tags/tag2.xml"/><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15.xml"/><Relationship Id="rId7" Type="http://schemas.openxmlformats.org/officeDocument/2006/relationships/image" Target="../media/image8.jpeg"/><Relationship Id="rId2" Type="http://schemas.openxmlformats.org/officeDocument/2006/relationships/video" Target="NULL" TargetMode="External"/><Relationship Id="rId1" Type="http://schemas.openxmlformats.org/officeDocument/2006/relationships/tags" Target="../tags/tag14.xml"/><Relationship Id="rId6" Type="http://schemas.openxmlformats.org/officeDocument/2006/relationships/notesSlide" Target="../notesSlides/notesSlide10.xml"/><Relationship Id="rId5" Type="http://schemas.openxmlformats.org/officeDocument/2006/relationships/slideLayout" Target="../slideLayouts/slideLayout2.xml"/><Relationship Id="rId4" Type="http://schemas.microsoft.com/office/2007/relationships/media" Target="../media/media1.mp4"/></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17.xml"/><Relationship Id="rId7" Type="http://schemas.openxmlformats.org/officeDocument/2006/relationships/image" Target="../media/image8.jpeg"/><Relationship Id="rId2" Type="http://schemas.openxmlformats.org/officeDocument/2006/relationships/video" Target="NULL" TargetMode="External"/><Relationship Id="rId1" Type="http://schemas.openxmlformats.org/officeDocument/2006/relationships/tags" Target="../tags/tag16.xml"/><Relationship Id="rId6" Type="http://schemas.openxmlformats.org/officeDocument/2006/relationships/notesSlide" Target="../notesSlides/notesSlide11.xml"/><Relationship Id="rId5" Type="http://schemas.openxmlformats.org/officeDocument/2006/relationships/slideLayout" Target="../slideLayouts/slideLayout2.xml"/><Relationship Id="rId4" Type="http://schemas.microsoft.com/office/2007/relationships/media" Target="../media/media1.mp4"/></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19.xml"/><Relationship Id="rId7" Type="http://schemas.openxmlformats.org/officeDocument/2006/relationships/image" Target="../media/image8.jpeg"/><Relationship Id="rId2" Type="http://schemas.openxmlformats.org/officeDocument/2006/relationships/video" Target="NULL" TargetMode="External"/><Relationship Id="rId1" Type="http://schemas.openxmlformats.org/officeDocument/2006/relationships/tags" Target="../tags/tag18.xml"/><Relationship Id="rId6" Type="http://schemas.openxmlformats.org/officeDocument/2006/relationships/notesSlide" Target="../notesSlides/notesSlide12.xml"/><Relationship Id="rId5" Type="http://schemas.openxmlformats.org/officeDocument/2006/relationships/slideLayout" Target="../slideLayouts/slideLayout2.xml"/><Relationship Id="rId4" Type="http://schemas.microsoft.com/office/2007/relationships/media" Target="../media/media1.mp4"/></Relationships>
</file>

<file path=ppt/slides/_rels/slide13.xml.rels><?xml version="1.0" encoding="UTF-8" standalone="yes"?>
<Relationships xmlns="http://schemas.openxmlformats.org/package/2006/relationships"><Relationship Id="rId3" Type="http://schemas.microsoft.com/office/2007/relationships/media" Target="../media/media1.mp4"/><Relationship Id="rId7" Type="http://schemas.openxmlformats.org/officeDocument/2006/relationships/image" Target="../media/image3.png"/><Relationship Id="rId2" Type="http://schemas.openxmlformats.org/officeDocument/2006/relationships/tags" Target="../tags/tag20.xml"/><Relationship Id="rId1" Type="http://schemas.openxmlformats.org/officeDocument/2006/relationships/video" Target="NULL" TargetMode="External"/><Relationship Id="rId6" Type="http://schemas.openxmlformats.org/officeDocument/2006/relationships/image" Target="../media/image9.pn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1.mp4"/><Relationship Id="rId7" Type="http://schemas.openxmlformats.org/officeDocument/2006/relationships/image" Target="../media/image11.png"/><Relationship Id="rId2" Type="http://schemas.openxmlformats.org/officeDocument/2006/relationships/tags" Target="../tags/tag21.xml"/><Relationship Id="rId1" Type="http://schemas.openxmlformats.org/officeDocument/2006/relationships/video" Target="NULL" TargetMode="External"/><Relationship Id="rId6" Type="http://schemas.openxmlformats.org/officeDocument/2006/relationships/image" Target="../media/image10.png"/><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tags" Target="../tags/tag23.xml"/><Relationship Id="rId7" Type="http://schemas.openxmlformats.org/officeDocument/2006/relationships/image" Target="../media/image3.png"/><Relationship Id="rId2" Type="http://schemas.openxmlformats.org/officeDocument/2006/relationships/video" Target="NULL" TargetMode="External"/><Relationship Id="rId1" Type="http://schemas.openxmlformats.org/officeDocument/2006/relationships/tags" Target="../tags/tag22.xml"/><Relationship Id="rId6" Type="http://schemas.openxmlformats.org/officeDocument/2006/relationships/notesSlide" Target="../notesSlides/notesSlide15.xml"/><Relationship Id="rId5" Type="http://schemas.openxmlformats.org/officeDocument/2006/relationships/slideLayout" Target="../slideLayouts/slideLayout2.xml"/><Relationship Id="rId4" Type="http://schemas.microsoft.com/office/2007/relationships/media" Target="../media/media1.mp4"/></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1.mp4"/><Relationship Id="rId7" Type="http://schemas.openxmlformats.org/officeDocument/2006/relationships/image" Target="../media/image12.png"/><Relationship Id="rId2" Type="http://schemas.openxmlformats.org/officeDocument/2006/relationships/tags" Target="../tags/tag24.xml"/><Relationship Id="rId1" Type="http://schemas.openxmlformats.org/officeDocument/2006/relationships/video" Target="NULL" TargetMode="External"/><Relationship Id="rId6" Type="http://schemas.openxmlformats.org/officeDocument/2006/relationships/hyperlink" Target="http://www.google.com/url?sa=i&amp;rct=j&amp;q=&amp;esrc=s&amp;frm=1&amp;source=images&amp;cd=&amp;cad=rja&amp;uact=8&amp;ved=0CAcQjRw&amp;url=http://www.doomsteaddiner.net/blog/2012/09/08/the-great-race-at-the-finish-line/&amp;ei=jn-VVanHMMHWoAS69ZSYCg&amp;bvm=bv.96952980,d.cGU&amp;psig=AFQjCNFv90lLjqxUPTo2Gt18Gj6YsmiEIg&amp;ust=1435947033253918" TargetMode="External"/><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media" Target="../media/media1.mp4"/><Relationship Id="rId7" Type="http://schemas.openxmlformats.org/officeDocument/2006/relationships/image" Target="../media/image3.png"/><Relationship Id="rId2" Type="http://schemas.openxmlformats.org/officeDocument/2006/relationships/tags" Target="../tags/tag25.xml"/><Relationship Id="rId1" Type="http://schemas.openxmlformats.org/officeDocument/2006/relationships/video" Target="NULL" TargetMode="External"/><Relationship Id="rId6" Type="http://schemas.openxmlformats.org/officeDocument/2006/relationships/image" Target="../media/image13.png"/><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27.xml"/><Relationship Id="rId7" Type="http://schemas.openxmlformats.org/officeDocument/2006/relationships/image" Target="../media/image14.jpeg"/><Relationship Id="rId2" Type="http://schemas.openxmlformats.org/officeDocument/2006/relationships/video" Target="NULL" TargetMode="External"/><Relationship Id="rId1" Type="http://schemas.openxmlformats.org/officeDocument/2006/relationships/tags" Target="../tags/tag26.xml"/><Relationship Id="rId6" Type="http://schemas.openxmlformats.org/officeDocument/2006/relationships/notesSlide" Target="../notesSlides/notesSlide18.xml"/><Relationship Id="rId5" Type="http://schemas.openxmlformats.org/officeDocument/2006/relationships/slideLayout" Target="../slideLayouts/slideLayout2.xml"/><Relationship Id="rId4" Type="http://schemas.microsoft.com/office/2007/relationships/media" Target="../media/media1.mp4"/></Relationships>
</file>

<file path=ppt/slides/_rels/slide19.xml.rels><?xml version="1.0" encoding="UTF-8" standalone="yes"?>
<Relationships xmlns="http://schemas.openxmlformats.org/package/2006/relationships"><Relationship Id="rId3" Type="http://schemas.microsoft.com/office/2007/relationships/media" Target="../media/media1.mp4"/><Relationship Id="rId7" Type="http://schemas.openxmlformats.org/officeDocument/2006/relationships/image" Target="../media/image3.png"/><Relationship Id="rId2" Type="http://schemas.openxmlformats.org/officeDocument/2006/relationships/tags" Target="../tags/tag28.xml"/><Relationship Id="rId1" Type="http://schemas.openxmlformats.org/officeDocument/2006/relationships/video" Target="NULL" TargetMode="External"/><Relationship Id="rId6" Type="http://schemas.openxmlformats.org/officeDocument/2006/relationships/image" Target="../media/image15.png"/><Relationship Id="rId5" Type="http://schemas.openxmlformats.org/officeDocument/2006/relationships/notesSlide" Target="../notesSlides/notesSlide19.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4.xml"/><Relationship Id="rId7" Type="http://schemas.openxmlformats.org/officeDocument/2006/relationships/image" Target="../media/image4.jpeg"/><Relationship Id="rId2" Type="http://schemas.openxmlformats.org/officeDocument/2006/relationships/video" Target="NULL" TargetMode="External"/><Relationship Id="rId1" Type="http://schemas.openxmlformats.org/officeDocument/2006/relationships/tags" Target="../tags/tag3.xml"/><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microsoft.com/office/2007/relationships/media" Target="../media/media1.mp4"/></Relationships>
</file>

<file path=ppt/slides/_rels/slide20.xml.rels><?xml version="1.0" encoding="UTF-8" standalone="yes"?>
<Relationships xmlns="http://schemas.openxmlformats.org/package/2006/relationships"><Relationship Id="rId3" Type="http://schemas.microsoft.com/office/2007/relationships/media" Target="../media/media1.mp4"/><Relationship Id="rId7" Type="http://schemas.openxmlformats.org/officeDocument/2006/relationships/image" Target="../media/image3.png"/><Relationship Id="rId2" Type="http://schemas.openxmlformats.org/officeDocument/2006/relationships/tags" Target="../tags/tag29.xml"/><Relationship Id="rId1" Type="http://schemas.openxmlformats.org/officeDocument/2006/relationships/video" Target="NULL" TargetMode="External"/><Relationship Id="rId6" Type="http://schemas.openxmlformats.org/officeDocument/2006/relationships/image" Target="../media/image16.png"/><Relationship Id="rId5" Type="http://schemas.openxmlformats.org/officeDocument/2006/relationships/notesSlide" Target="../notesSlides/notesSlide20.xml"/><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media" Target="../media/media1.mp4"/><Relationship Id="rId7" Type="http://schemas.openxmlformats.org/officeDocument/2006/relationships/image" Target="../media/image3.png"/><Relationship Id="rId2" Type="http://schemas.openxmlformats.org/officeDocument/2006/relationships/tags" Target="../tags/tag30.xml"/><Relationship Id="rId1" Type="http://schemas.openxmlformats.org/officeDocument/2006/relationships/video" Target="NULL" TargetMode="External"/><Relationship Id="rId6" Type="http://schemas.openxmlformats.org/officeDocument/2006/relationships/image" Target="../media/image17.jpeg"/><Relationship Id="rId5" Type="http://schemas.openxmlformats.org/officeDocument/2006/relationships/notesSlide" Target="../notesSlides/notesSlide21.xml"/><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32.xml"/><Relationship Id="rId7" Type="http://schemas.openxmlformats.org/officeDocument/2006/relationships/image" Target="../media/image18.jpeg"/><Relationship Id="rId2" Type="http://schemas.openxmlformats.org/officeDocument/2006/relationships/video" Target="NULL" TargetMode="External"/><Relationship Id="rId1" Type="http://schemas.openxmlformats.org/officeDocument/2006/relationships/tags" Target="../tags/tag31.xml"/><Relationship Id="rId6" Type="http://schemas.openxmlformats.org/officeDocument/2006/relationships/notesSlide" Target="../notesSlides/notesSlide22.xml"/><Relationship Id="rId5" Type="http://schemas.openxmlformats.org/officeDocument/2006/relationships/slideLayout" Target="../slideLayouts/slideLayout2.xml"/><Relationship Id="rId4" Type="http://schemas.microsoft.com/office/2007/relationships/media" Target="../media/media1.mp4"/></Relationships>
</file>

<file path=ppt/slides/_rels/slide2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microsoft.com/office/2007/relationships/media" Target="../media/media1.mp4"/><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tags" Target="../tags/tag33.xml"/><Relationship Id="rId1" Type="http://schemas.openxmlformats.org/officeDocument/2006/relationships/video" Target="NULL" TargetMode="Externa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notesSlide" Target="../notesSlides/notesSlide23.xml"/><Relationship Id="rId15" Type="http://schemas.openxmlformats.org/officeDocument/2006/relationships/image" Target="../media/image3.png"/><Relationship Id="rId10" Type="http://schemas.openxmlformats.org/officeDocument/2006/relationships/image" Target="../media/image23.png"/><Relationship Id="rId4" Type="http://schemas.openxmlformats.org/officeDocument/2006/relationships/slideLayout" Target="../slideLayouts/slideLayout7.xml"/><Relationship Id="rId9" Type="http://schemas.openxmlformats.org/officeDocument/2006/relationships/image" Target="../media/image22.png"/><Relationship Id="rId1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microsoft.com/office/2007/relationships/media" Target="../media/media1.mp4"/><Relationship Id="rId7" Type="http://schemas.openxmlformats.org/officeDocument/2006/relationships/image" Target="../media/image3.png"/><Relationship Id="rId2" Type="http://schemas.openxmlformats.org/officeDocument/2006/relationships/tags" Target="../tags/tag34.xml"/><Relationship Id="rId1" Type="http://schemas.openxmlformats.org/officeDocument/2006/relationships/video" Target="NULL" TargetMode="External"/><Relationship Id="rId6" Type="http://schemas.openxmlformats.org/officeDocument/2006/relationships/image" Target="../media/image28.png"/><Relationship Id="rId5" Type="http://schemas.openxmlformats.org/officeDocument/2006/relationships/notesSlide" Target="../notesSlides/notesSlide24.xml"/><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media" Target="../media/media1.mp4"/><Relationship Id="rId7" Type="http://schemas.openxmlformats.org/officeDocument/2006/relationships/image" Target="../media/image3.png"/><Relationship Id="rId2" Type="http://schemas.openxmlformats.org/officeDocument/2006/relationships/tags" Target="../tags/tag35.xml"/><Relationship Id="rId1" Type="http://schemas.openxmlformats.org/officeDocument/2006/relationships/video" Target="NULL" TargetMode="External"/><Relationship Id="rId6" Type="http://schemas.openxmlformats.org/officeDocument/2006/relationships/image" Target="../media/image29.png"/><Relationship Id="rId5" Type="http://schemas.openxmlformats.org/officeDocument/2006/relationships/notesSlide" Target="../notesSlides/notesSlide25.xml"/><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media" Target="../media/media1.mp4"/><Relationship Id="rId7" Type="http://schemas.openxmlformats.org/officeDocument/2006/relationships/image" Target="../media/image3.png"/><Relationship Id="rId2" Type="http://schemas.openxmlformats.org/officeDocument/2006/relationships/tags" Target="../tags/tag36.xml"/><Relationship Id="rId1" Type="http://schemas.openxmlformats.org/officeDocument/2006/relationships/video" Target="NULL" TargetMode="External"/><Relationship Id="rId6" Type="http://schemas.openxmlformats.org/officeDocument/2006/relationships/image" Target="../media/image29.png"/><Relationship Id="rId5" Type="http://schemas.openxmlformats.org/officeDocument/2006/relationships/notesSlide" Target="../notesSlides/notesSlide26.xml"/><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media" Target="../media/media1.mp4"/><Relationship Id="rId7" Type="http://schemas.openxmlformats.org/officeDocument/2006/relationships/image" Target="../media/image3.png"/><Relationship Id="rId2" Type="http://schemas.openxmlformats.org/officeDocument/2006/relationships/tags" Target="../tags/tag37.xml"/><Relationship Id="rId1" Type="http://schemas.openxmlformats.org/officeDocument/2006/relationships/video" Target="NULL" TargetMode="External"/><Relationship Id="rId6" Type="http://schemas.openxmlformats.org/officeDocument/2006/relationships/image" Target="../media/image29.png"/><Relationship Id="rId5" Type="http://schemas.openxmlformats.org/officeDocument/2006/relationships/notesSlide" Target="../notesSlides/notesSlide27.xml"/><Relationship Id="rId4"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media" Target="../media/media1.mp4"/><Relationship Id="rId7" Type="http://schemas.openxmlformats.org/officeDocument/2006/relationships/image" Target="../media/image3.png"/><Relationship Id="rId2" Type="http://schemas.openxmlformats.org/officeDocument/2006/relationships/tags" Target="../tags/tag38.xml"/><Relationship Id="rId1" Type="http://schemas.openxmlformats.org/officeDocument/2006/relationships/video" Target="NULL" TargetMode="External"/><Relationship Id="rId6" Type="http://schemas.openxmlformats.org/officeDocument/2006/relationships/image" Target="../media/image30.jpeg"/><Relationship Id="rId5" Type="http://schemas.openxmlformats.org/officeDocument/2006/relationships/notesSlide" Target="../notesSlides/notesSlide28.xml"/><Relationship Id="rId4"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media" Target="../media/media1.mp4"/><Relationship Id="rId7" Type="http://schemas.openxmlformats.org/officeDocument/2006/relationships/image" Target="../media/image3.png"/><Relationship Id="rId2" Type="http://schemas.openxmlformats.org/officeDocument/2006/relationships/tags" Target="../tags/tag39.xml"/><Relationship Id="rId1" Type="http://schemas.openxmlformats.org/officeDocument/2006/relationships/video" Target="NULL" TargetMode="External"/><Relationship Id="rId6" Type="http://schemas.openxmlformats.org/officeDocument/2006/relationships/image" Target="../media/image5.png"/><Relationship Id="rId5" Type="http://schemas.openxmlformats.org/officeDocument/2006/relationships/notesSlide" Target="../notesSlides/notesSlide29.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media" Target="../media/media1.mp4"/><Relationship Id="rId7" Type="http://schemas.openxmlformats.org/officeDocument/2006/relationships/image" Target="../media/image3.png"/><Relationship Id="rId2" Type="http://schemas.openxmlformats.org/officeDocument/2006/relationships/tags" Target="../tags/tag5.xml"/><Relationship Id="rId1" Type="http://schemas.openxmlformats.org/officeDocument/2006/relationships/video" Target="NULL" TargetMode="External"/><Relationship Id="rId6" Type="http://schemas.openxmlformats.org/officeDocument/2006/relationships/image" Target="../media/image5.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tags" Target="../tags/tag40.xml"/><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notesSlide" Target="../notesSlides/notesSlide30.xml"/><Relationship Id="rId4"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tags" Target="../tags/tag6.xml"/><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media" Target="../media/media1.mp4"/><Relationship Id="rId7" Type="http://schemas.openxmlformats.org/officeDocument/2006/relationships/image" Target="../media/image3.png"/><Relationship Id="rId2" Type="http://schemas.openxmlformats.org/officeDocument/2006/relationships/tags" Target="../tags/tag7.xml"/><Relationship Id="rId1" Type="http://schemas.openxmlformats.org/officeDocument/2006/relationships/video" Target="NULL" TargetMode="External"/><Relationship Id="rId6" Type="http://schemas.openxmlformats.org/officeDocument/2006/relationships/image" Target="../media/image6.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tags" Target="../tags/tag8.xml"/><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10.xml"/><Relationship Id="rId7" Type="http://schemas.openxmlformats.org/officeDocument/2006/relationships/image" Target="../media/image7.jpeg"/><Relationship Id="rId2" Type="http://schemas.openxmlformats.org/officeDocument/2006/relationships/video" Target="NULL" TargetMode="External"/><Relationship Id="rId1" Type="http://schemas.openxmlformats.org/officeDocument/2006/relationships/tags" Target="../tags/tag9.xml"/><Relationship Id="rId6" Type="http://schemas.openxmlformats.org/officeDocument/2006/relationships/notesSlide" Target="../notesSlides/notesSlide7.xml"/><Relationship Id="rId5" Type="http://schemas.openxmlformats.org/officeDocument/2006/relationships/slideLayout" Target="../slideLayouts/slideLayout2.xml"/><Relationship Id="rId4" Type="http://schemas.microsoft.com/office/2007/relationships/media" Target="../media/media1.mp4"/></Relationships>
</file>

<file path=ppt/slides/_rels/slide8.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tags" Target="../tags/tag11.xml"/><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13.xml"/><Relationship Id="rId7" Type="http://schemas.openxmlformats.org/officeDocument/2006/relationships/image" Target="../media/image8.jpeg"/><Relationship Id="rId2" Type="http://schemas.openxmlformats.org/officeDocument/2006/relationships/video" Target="NULL" TargetMode="External"/><Relationship Id="rId1" Type="http://schemas.openxmlformats.org/officeDocument/2006/relationships/tags" Target="../tags/tag12.xml"/><Relationship Id="rId6" Type="http://schemas.openxmlformats.org/officeDocument/2006/relationships/notesSlide" Target="../notesSlides/notesSlide9.xml"/><Relationship Id="rId5" Type="http://schemas.openxmlformats.org/officeDocument/2006/relationships/slideLayout" Target="../slideLayouts/slideLayout2.xml"/><Relationship Id="rId4" Type="http://schemas.microsoft.com/office/2007/relationships/media" Target="../media/media1.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1905000"/>
            <a:ext cx="7543800" cy="2255838"/>
          </a:xfrm>
        </p:spPr>
        <p:txBody>
          <a:bodyPr/>
          <a:lstStyle/>
          <a:p>
            <a:pPr algn="ctr" eaLnBrk="1" fontAlgn="auto" hangingPunct="1">
              <a:spcAft>
                <a:spcPts val="0"/>
              </a:spcAft>
              <a:defRPr/>
            </a:pPr>
            <a:r>
              <a:rPr lang="en-US" altLang="en-US" sz="2800" dirty="0" smtClean="0">
                <a:solidFill>
                  <a:schemeClr val="tx1">
                    <a:lumMod val="85000"/>
                    <a:lumOff val="15000"/>
                  </a:schemeClr>
                </a:solidFill>
              </a:rPr>
              <a:t>Supporting Homeless Children and Youth</a:t>
            </a:r>
            <a:br>
              <a:rPr lang="en-US" altLang="en-US" sz="2800" dirty="0" smtClean="0">
                <a:solidFill>
                  <a:schemeClr val="tx1">
                    <a:lumMod val="85000"/>
                    <a:lumOff val="15000"/>
                  </a:schemeClr>
                </a:solidFill>
              </a:rPr>
            </a:br>
            <a:r>
              <a:rPr lang="en-US" altLang="en-US" sz="2800" dirty="0" smtClean="0">
                <a:solidFill>
                  <a:schemeClr val="tx1">
                    <a:lumMod val="85000"/>
                    <a:lumOff val="15000"/>
                  </a:schemeClr>
                </a:solidFill>
              </a:rPr>
              <a:t>in Everett Public Schools</a:t>
            </a:r>
            <a:endParaRPr lang="en-US" altLang="en-US" dirty="0" smtClean="0">
              <a:solidFill>
                <a:schemeClr val="tx1">
                  <a:lumMod val="85000"/>
                  <a:lumOff val="15000"/>
                </a:schemeClr>
              </a:solidFill>
            </a:endParaRPr>
          </a:p>
        </p:txBody>
      </p:sp>
      <p:sp>
        <p:nvSpPr>
          <p:cNvPr id="13315" name="Rectangle 5"/>
          <p:cNvSpPr>
            <a:spLocks noGrp="1"/>
          </p:cNvSpPr>
          <p:nvPr>
            <p:ph type="subTitle" idx="1"/>
          </p:nvPr>
        </p:nvSpPr>
        <p:spPr>
          <a:xfrm>
            <a:off x="1255713" y="4708525"/>
            <a:ext cx="6461125" cy="1371600"/>
          </a:xfrm>
        </p:spPr>
        <p:txBody>
          <a:bodyPr rtlCol="0">
            <a:normAutofit lnSpcReduction="10000"/>
          </a:bodyPr>
          <a:lstStyle/>
          <a:p>
            <a:pPr algn="ctr" eaLnBrk="1" fontAlgn="auto" hangingPunct="1">
              <a:lnSpc>
                <a:spcPct val="80000"/>
              </a:lnSpc>
              <a:spcBef>
                <a:spcPct val="0"/>
              </a:spcBef>
              <a:spcAft>
                <a:spcPts val="0"/>
              </a:spcAft>
              <a:buFont typeface="Wingdings" pitchFamily="2" charset="2"/>
              <a:buNone/>
              <a:defRPr/>
            </a:pPr>
            <a:r>
              <a:rPr lang="en-US" altLang="en-US" sz="2400" dirty="0" smtClean="0">
                <a:solidFill>
                  <a:schemeClr val="tx1"/>
                </a:solidFill>
              </a:rPr>
              <a:t>Cynthia Jones, </a:t>
            </a:r>
          </a:p>
          <a:p>
            <a:pPr algn="ctr" eaLnBrk="1" fontAlgn="auto" hangingPunct="1">
              <a:lnSpc>
                <a:spcPct val="80000"/>
              </a:lnSpc>
              <a:spcBef>
                <a:spcPct val="0"/>
              </a:spcBef>
              <a:spcAft>
                <a:spcPts val="0"/>
              </a:spcAft>
              <a:buFont typeface="Wingdings" pitchFamily="2" charset="2"/>
              <a:buNone/>
              <a:defRPr/>
            </a:pPr>
            <a:r>
              <a:rPr lang="en-US" altLang="en-US" sz="2400" dirty="0" smtClean="0">
                <a:solidFill>
                  <a:schemeClr val="tx1"/>
                </a:solidFill>
              </a:rPr>
              <a:t>Homeless Liaison</a:t>
            </a:r>
          </a:p>
          <a:p>
            <a:pPr algn="ctr" eaLnBrk="1" fontAlgn="auto" hangingPunct="1">
              <a:lnSpc>
                <a:spcPct val="80000"/>
              </a:lnSpc>
              <a:spcBef>
                <a:spcPct val="0"/>
              </a:spcBef>
              <a:spcAft>
                <a:spcPts val="0"/>
              </a:spcAft>
              <a:buFont typeface="Wingdings" pitchFamily="2" charset="2"/>
              <a:buNone/>
              <a:defRPr/>
            </a:pPr>
            <a:endParaRPr lang="en-US" altLang="en-US" sz="2400" dirty="0" smtClean="0">
              <a:solidFill>
                <a:schemeClr val="tx1"/>
              </a:solidFill>
            </a:endParaRPr>
          </a:p>
          <a:p>
            <a:pPr algn="ctr" eaLnBrk="1" fontAlgn="auto" hangingPunct="1">
              <a:lnSpc>
                <a:spcPct val="80000"/>
              </a:lnSpc>
              <a:spcBef>
                <a:spcPct val="0"/>
              </a:spcBef>
              <a:spcAft>
                <a:spcPts val="0"/>
              </a:spcAft>
              <a:buFont typeface="Wingdings" pitchFamily="2" charset="2"/>
              <a:buNone/>
              <a:defRPr/>
            </a:pPr>
            <a:r>
              <a:rPr lang="en-US" altLang="en-US" sz="2400" dirty="0" smtClean="0">
                <a:solidFill>
                  <a:schemeClr val="tx1"/>
                </a:solidFill>
              </a:rPr>
              <a:t>Amy Perusse, </a:t>
            </a:r>
          </a:p>
          <a:p>
            <a:pPr algn="ctr" eaLnBrk="1" fontAlgn="auto" hangingPunct="1">
              <a:lnSpc>
                <a:spcPct val="80000"/>
              </a:lnSpc>
              <a:spcBef>
                <a:spcPct val="0"/>
              </a:spcBef>
              <a:spcAft>
                <a:spcPts val="0"/>
              </a:spcAft>
              <a:buFont typeface="Wingdings" pitchFamily="2" charset="2"/>
              <a:buNone/>
              <a:defRPr/>
            </a:pPr>
            <a:r>
              <a:rPr lang="en-US" altLang="en-US" sz="2400" dirty="0" smtClean="0">
                <a:solidFill>
                  <a:schemeClr val="tx1"/>
                </a:solidFill>
              </a:rPr>
              <a:t>Homeless Facilitator</a:t>
            </a:r>
          </a:p>
        </p:txBody>
      </p:sp>
      <p:sp>
        <p:nvSpPr>
          <p:cNvPr id="13317" name="Rectangle 5"/>
          <p:cNvSpPr txBox="1">
            <a:spLocks/>
          </p:cNvSpPr>
          <p:nvPr/>
        </p:nvSpPr>
        <p:spPr bwMode="auto">
          <a:xfrm>
            <a:off x="1463675" y="1371600"/>
            <a:ext cx="5759450" cy="210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76000"/>
              <a:buFont typeface="Wingdings 2" pitchFamily="18" charset="2"/>
              <a:buChar char=""/>
              <a:defRPr sz="2400">
                <a:solidFill>
                  <a:schemeClr val="tx1"/>
                </a:solidFill>
                <a:latin typeface="Century Gothic" pitchFamily="34" charset="0"/>
              </a:defRPr>
            </a:lvl1pPr>
            <a:lvl2pPr marL="639763" indent="-273050" eaLnBrk="0" hangingPunct="0">
              <a:spcBef>
                <a:spcPct val="20000"/>
              </a:spcBef>
              <a:buClr>
                <a:schemeClr val="accent1"/>
              </a:buClr>
              <a:buSzPct val="76000"/>
              <a:buFont typeface="Wingdings 2" pitchFamily="18" charset="2"/>
              <a:buChar char=""/>
              <a:defRPr sz="2200">
                <a:solidFill>
                  <a:schemeClr val="tx1"/>
                </a:solidFill>
                <a:latin typeface="Century Gothic" pitchFamily="34" charset="0"/>
              </a:defRPr>
            </a:lvl2pPr>
            <a:lvl3pPr indent="-228600" eaLnBrk="0" hangingPunct="0">
              <a:spcBef>
                <a:spcPct val="20000"/>
              </a:spcBef>
              <a:buClr>
                <a:schemeClr val="accent1"/>
              </a:buClr>
              <a:buSzPct val="76000"/>
              <a:buFont typeface="Wingdings 2" pitchFamily="18" charset="2"/>
              <a:buChar char=""/>
              <a:defRPr sz="2000">
                <a:solidFill>
                  <a:schemeClr val="tx1"/>
                </a:solidFill>
                <a:latin typeface="Century Gothic" pitchFamily="34" charset="0"/>
              </a:defRPr>
            </a:lvl3pPr>
            <a:lvl4pPr marL="1123950" indent="-228600" eaLnBrk="0" hangingPunct="0">
              <a:spcBef>
                <a:spcPct val="20000"/>
              </a:spcBef>
              <a:buClr>
                <a:schemeClr val="accent1"/>
              </a:buClr>
              <a:buSzPct val="76000"/>
              <a:buFont typeface="Wingdings 2" pitchFamily="18" charset="2"/>
              <a:buChar char=""/>
              <a:defRPr>
                <a:solidFill>
                  <a:schemeClr val="tx1"/>
                </a:solidFill>
                <a:latin typeface="Century Gothic" pitchFamily="34" charset="0"/>
              </a:defRPr>
            </a:lvl4pPr>
            <a:lvl5pPr marL="1325563" indent="-228600" eaLnBrk="0" hangingPunct="0">
              <a:spcBef>
                <a:spcPct val="20000"/>
              </a:spcBef>
              <a:buClr>
                <a:schemeClr val="accent1"/>
              </a:buClr>
              <a:buSzPct val="76000"/>
              <a:buFont typeface="Wingdings 2" pitchFamily="18" charset="2"/>
              <a:buChar char=""/>
              <a:defRPr sz="1600">
                <a:solidFill>
                  <a:schemeClr val="tx1"/>
                </a:solidFill>
                <a:latin typeface="Century Gothic" pitchFamily="34" charset="0"/>
              </a:defRPr>
            </a:lvl5pPr>
            <a:lvl6pPr marL="1782763" indent="-228600" eaLnBrk="0" fontAlgn="base" hangingPunct="0">
              <a:spcBef>
                <a:spcPct val="20000"/>
              </a:spcBef>
              <a:spcAft>
                <a:spcPct val="0"/>
              </a:spcAft>
              <a:buClr>
                <a:schemeClr val="accent1"/>
              </a:buClr>
              <a:buSzPct val="76000"/>
              <a:buFont typeface="Wingdings 2" pitchFamily="18" charset="2"/>
              <a:buChar char=""/>
              <a:defRPr sz="1600">
                <a:solidFill>
                  <a:schemeClr val="tx1"/>
                </a:solidFill>
                <a:latin typeface="Century Gothic" pitchFamily="34" charset="0"/>
              </a:defRPr>
            </a:lvl6pPr>
            <a:lvl7pPr marL="2239963" indent="-228600" eaLnBrk="0" fontAlgn="base" hangingPunct="0">
              <a:spcBef>
                <a:spcPct val="20000"/>
              </a:spcBef>
              <a:spcAft>
                <a:spcPct val="0"/>
              </a:spcAft>
              <a:buClr>
                <a:schemeClr val="accent1"/>
              </a:buClr>
              <a:buSzPct val="76000"/>
              <a:buFont typeface="Wingdings 2" pitchFamily="18" charset="2"/>
              <a:buChar char=""/>
              <a:defRPr sz="1600">
                <a:solidFill>
                  <a:schemeClr val="tx1"/>
                </a:solidFill>
                <a:latin typeface="Century Gothic" pitchFamily="34" charset="0"/>
              </a:defRPr>
            </a:lvl7pPr>
            <a:lvl8pPr marL="2697163" indent="-228600" eaLnBrk="0" fontAlgn="base" hangingPunct="0">
              <a:spcBef>
                <a:spcPct val="20000"/>
              </a:spcBef>
              <a:spcAft>
                <a:spcPct val="0"/>
              </a:spcAft>
              <a:buClr>
                <a:schemeClr val="accent1"/>
              </a:buClr>
              <a:buSzPct val="76000"/>
              <a:buFont typeface="Wingdings 2" pitchFamily="18" charset="2"/>
              <a:buChar char=""/>
              <a:defRPr sz="1600">
                <a:solidFill>
                  <a:schemeClr val="tx1"/>
                </a:solidFill>
                <a:latin typeface="Century Gothic" pitchFamily="34" charset="0"/>
              </a:defRPr>
            </a:lvl8pPr>
            <a:lvl9pPr marL="3154363" indent="-228600" eaLnBrk="0" fontAlgn="base" hangingPunct="0">
              <a:spcBef>
                <a:spcPct val="20000"/>
              </a:spcBef>
              <a:spcAft>
                <a:spcPct val="0"/>
              </a:spcAft>
              <a:buClr>
                <a:schemeClr val="accent1"/>
              </a:buClr>
              <a:buSzPct val="76000"/>
              <a:buFont typeface="Wingdings 2" pitchFamily="18" charset="2"/>
              <a:buChar char=""/>
              <a:defRPr sz="1600">
                <a:solidFill>
                  <a:schemeClr val="tx1"/>
                </a:solidFill>
                <a:latin typeface="Century Gothic" pitchFamily="34" charset="0"/>
              </a:defRPr>
            </a:lvl9pPr>
          </a:lstStyle>
          <a:p>
            <a:pPr algn="ctr" eaLnBrk="1" hangingPunct="1">
              <a:lnSpc>
                <a:spcPct val="80000"/>
              </a:lnSpc>
              <a:spcBef>
                <a:spcPct val="0"/>
              </a:spcBef>
              <a:buFont typeface="Wingdings" pitchFamily="2" charset="2"/>
              <a:buNone/>
              <a:defRPr/>
            </a:pPr>
            <a:endParaRPr lang="en-US" altLang="en-US" sz="4800" dirty="0" smtClean="0">
              <a:solidFill>
                <a:srgbClr val="424242"/>
              </a:solidFill>
            </a:endParaRPr>
          </a:p>
          <a:p>
            <a:pPr algn="ctr" eaLnBrk="1" hangingPunct="1">
              <a:lnSpc>
                <a:spcPct val="80000"/>
              </a:lnSpc>
              <a:spcBef>
                <a:spcPct val="0"/>
              </a:spcBef>
              <a:buFont typeface="Wingdings" pitchFamily="2" charset="2"/>
              <a:buNone/>
              <a:defRPr/>
            </a:pPr>
            <a:r>
              <a:rPr lang="en-US" altLang="en-US" sz="4800" dirty="0" smtClean="0">
                <a:solidFill>
                  <a:schemeClr val="tx2"/>
                </a:solidFill>
                <a:latin typeface="+mj-lt"/>
              </a:rPr>
              <a:t>Kids in Transition</a:t>
            </a:r>
          </a:p>
        </p:txBody>
      </p:sp>
      <p:pic>
        <p:nvPicPr>
          <p:cNvPr id="6" name="tmp4756">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450375.9183"/>
                </p14:media>
              </p:ext>
              <p:ext uri="{42D2F446-02D8-4167-A562-619A0277C38B}">
                <p15:isNarration xmlns:p15="http://schemas.microsoft.com/office/powerpoint/2012/main" val="1"/>
              </p:ext>
            </p:extLst>
          </p:nvPr>
        </p:nvPicPr>
        <p:blipFill>
          <a:blip r:embed="rId6"/>
          <a:stretch>
            <a:fillRect/>
          </a:stretch>
        </p:blipFill>
        <p:spPr>
          <a:xfrm>
            <a:off x="8813800" y="101600"/>
            <a:ext cx="228600" cy="228600"/>
          </a:xfrm>
          <a:prstGeom prst="rect">
            <a:avLst/>
          </a:prstGeom>
        </p:spPr>
      </p:pic>
    </p:spTree>
  </p:cSld>
  <p:clrMapOvr>
    <a:masterClrMapping/>
  </p:clrMapOvr>
  <p:transition spd="slow" advTm="145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custDataLst>
              <p:tags r:id="rId1"/>
            </p:custDataLst>
          </p:nvPr>
        </p:nvSpPr>
        <p:spPr>
          <a:xfrm>
            <a:off x="457200" y="639763"/>
            <a:ext cx="8442325" cy="914400"/>
          </a:xfrm>
        </p:spPr>
        <p:txBody>
          <a:bodyPr/>
          <a:lstStyle/>
          <a:p>
            <a:pPr eaLnBrk="1" fontAlgn="auto" hangingPunct="1">
              <a:spcAft>
                <a:spcPts val="0"/>
              </a:spcAft>
              <a:defRPr/>
            </a:pPr>
            <a:r>
              <a:rPr lang="en-US" altLang="en-US" sz="4400" dirty="0" smtClean="0"/>
              <a:t>Who qualifies for services?</a:t>
            </a:r>
          </a:p>
        </p:txBody>
      </p:sp>
      <p:sp>
        <p:nvSpPr>
          <p:cNvPr id="21507" name="Rectangle 3"/>
          <p:cNvSpPr>
            <a:spLocks noGrp="1" noChangeArrowheads="1"/>
          </p:cNvSpPr>
          <p:nvPr>
            <p:ph idx="1"/>
          </p:nvPr>
        </p:nvSpPr>
        <p:spPr>
          <a:xfrm>
            <a:off x="868363" y="1920875"/>
            <a:ext cx="7635875" cy="4343400"/>
          </a:xfrm>
          <a:ln>
            <a:miter lim="800000"/>
            <a:headEnd/>
            <a:tailEnd/>
          </a:ln>
        </p:spPr>
        <p:txBody>
          <a:bodyPr rtlCol="0">
            <a:normAutofit lnSpcReduction="10000"/>
          </a:bodyPr>
          <a:lstStyle/>
          <a:p>
            <a:pPr marL="69850" indent="0" eaLnBrk="1" fontAlgn="auto" hangingPunct="1">
              <a:spcAft>
                <a:spcPts val="0"/>
              </a:spcAft>
              <a:buFont typeface="Wingdings 2" pitchFamily="18" charset="2"/>
              <a:buNone/>
              <a:defRPr/>
            </a:pPr>
            <a:r>
              <a:rPr lang="en-US" altLang="en-US" sz="2800" dirty="0" smtClean="0"/>
              <a:t>Children or youth who lack a fixed, regular, </a:t>
            </a:r>
            <a:r>
              <a:rPr lang="en-US" altLang="en-US" sz="2800" b="1" dirty="0" smtClean="0"/>
              <a:t>and</a:t>
            </a:r>
            <a:r>
              <a:rPr lang="en-US" altLang="en-US" sz="2800" dirty="0" smtClean="0"/>
              <a:t> adequate nighttime residence, including:</a:t>
            </a:r>
          </a:p>
          <a:p>
            <a:pPr eaLnBrk="1" fontAlgn="auto" hangingPunct="1">
              <a:spcAft>
                <a:spcPts val="0"/>
              </a:spcAft>
              <a:defRPr/>
            </a:pPr>
            <a:r>
              <a:rPr lang="en-US" altLang="en-US" sz="2800" dirty="0" smtClean="0"/>
              <a:t>Sharing the housing of others due to loss of housing, economic hardship, or similar reason (“doubled </a:t>
            </a:r>
            <a:r>
              <a:rPr lang="en-US" altLang="en-US" sz="2800" smtClean="0"/>
              <a:t>up”)</a:t>
            </a:r>
          </a:p>
          <a:p>
            <a:pPr marL="742950" lvl="2" indent="-342900" eaLnBrk="1" fontAlgn="auto" hangingPunct="1">
              <a:spcAft>
                <a:spcPts val="0"/>
              </a:spcAft>
              <a:buClr>
                <a:schemeClr val="accent3"/>
              </a:buClr>
              <a:defRPr/>
            </a:pPr>
            <a:r>
              <a:rPr lang="en-US" altLang="en-US" sz="2000"/>
              <a:t>Why did the family move in together? </a:t>
            </a:r>
            <a:r>
              <a:rPr lang="en-US" altLang="en-US" sz="2000" smtClean="0"/>
              <a:t>Due </a:t>
            </a:r>
            <a:r>
              <a:rPr lang="en-US" altLang="en-US" sz="2000"/>
              <a:t>to a </a:t>
            </a:r>
            <a:r>
              <a:rPr lang="en-US" altLang="en-US" sz="2000" smtClean="0"/>
              <a:t>                         crisis </a:t>
            </a:r>
            <a:r>
              <a:rPr lang="en-US" altLang="en-US" sz="2000"/>
              <a:t>or by mutual choice as a plan for </a:t>
            </a:r>
            <a:r>
              <a:rPr lang="en-US" altLang="en-US" sz="2000" smtClean="0"/>
              <a:t>                                   mutual </a:t>
            </a:r>
            <a:r>
              <a:rPr lang="en-US" altLang="en-US" sz="2000"/>
              <a:t>benefit?</a:t>
            </a:r>
          </a:p>
          <a:p>
            <a:pPr marL="742950" lvl="2" indent="-342900" eaLnBrk="1" fontAlgn="auto" hangingPunct="1">
              <a:spcAft>
                <a:spcPts val="0"/>
              </a:spcAft>
              <a:buClr>
                <a:schemeClr val="accent3"/>
              </a:buClr>
              <a:defRPr/>
            </a:pPr>
            <a:r>
              <a:rPr lang="en-US" altLang="en-US" sz="2000"/>
              <a:t>How permanent is the living arrangement </a:t>
            </a:r>
            <a:r>
              <a:rPr lang="en-US" altLang="en-US" sz="2000" smtClean="0"/>
              <a:t>                          intended </a:t>
            </a:r>
            <a:r>
              <a:rPr lang="en-US" altLang="en-US" sz="2000"/>
              <a:t>to be?</a:t>
            </a:r>
          </a:p>
          <a:p>
            <a:pPr marL="742950" lvl="2" indent="-342900" eaLnBrk="1" fontAlgn="auto" hangingPunct="1">
              <a:spcAft>
                <a:spcPts val="0"/>
              </a:spcAft>
              <a:buClr>
                <a:schemeClr val="accent3"/>
              </a:buClr>
              <a:defRPr/>
            </a:pPr>
            <a:r>
              <a:rPr lang="en-US" altLang="en-US" sz="2000"/>
              <a:t>Is the living arrangement fixed, regular, and </a:t>
            </a:r>
            <a:r>
              <a:rPr lang="en-US" altLang="en-US" sz="2000" smtClean="0"/>
              <a:t>                   adequate</a:t>
            </a:r>
            <a:r>
              <a:rPr lang="en-US" altLang="en-US" sz="2200"/>
              <a:t>?</a:t>
            </a:r>
          </a:p>
          <a:p>
            <a:pPr eaLnBrk="1" fontAlgn="auto" hangingPunct="1">
              <a:spcAft>
                <a:spcPts val="0"/>
              </a:spcAft>
              <a:defRPr/>
            </a:pPr>
            <a:endParaRPr lang="en-US" altLang="en-US" sz="2800" dirty="0" smtClean="0"/>
          </a:p>
        </p:txBody>
      </p:sp>
      <p:pic>
        <p:nvPicPr>
          <p:cNvPr id="5" name="Picture 6" descr="C:\Documents and Settings\homeless\Local Settings\Temporary Internet Files\Content.IE5\KHANQ1UO\MPj04394330000[1].jpg"/>
          <p:cNvPicPr>
            <a:picLocks noChangeAspect="1" noChangeArrowheads="1"/>
          </p:cNvPicPr>
          <p:nvPr/>
        </p:nvPicPr>
        <p:blipFill>
          <a:blip r:embed="rId7" cstate="print"/>
          <a:srcRect/>
          <a:stretch>
            <a:fillRect/>
          </a:stretch>
        </p:blipFill>
        <p:spPr bwMode="auto">
          <a:xfrm>
            <a:off x="6629400" y="4555620"/>
            <a:ext cx="1371600" cy="204571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 name="tmp4756">
            <a:hlinkClick r:id="" action="ppaction://media"/>
          </p:cNvPr>
          <p:cNvPicPr>
            <a:picLocks noChangeAspect="1"/>
          </p:cNvPicPr>
          <p:nvPr>
            <a:videoFile r:link="rId2"/>
            <p:custDataLst>
              <p:tags r:id="rId3"/>
            </p:custDataLst>
            <p:extLst>
              <p:ext uri="{DAA4B4D4-6D71-4841-9C94-3DE7FCFB9230}">
                <p14:media xmlns:p14="http://schemas.microsoft.com/office/powerpoint/2010/main" r:embed="rId4">
                  <p14:trim st="212760" end="233974.9183"/>
                </p14:media>
              </p:ext>
              <p:ext uri="{42D2F446-02D8-4167-A562-619A0277C38B}">
                <p15:isNarration xmlns:p15="http://schemas.microsoft.com/office/powerpoint/2012/main" val="1"/>
              </p:ext>
            </p:extLst>
          </p:nvPr>
        </p:nvPicPr>
        <p:blipFill>
          <a:blip r:embed="rId8"/>
          <a:stretch>
            <a:fillRect/>
          </a:stretch>
        </p:blipFill>
        <p:spPr>
          <a:xfrm>
            <a:off x="8813800" y="101600"/>
            <a:ext cx="228600" cy="228600"/>
          </a:xfrm>
          <a:prstGeom prst="rect">
            <a:avLst/>
          </a:prstGeom>
        </p:spPr>
      </p:pic>
    </p:spTree>
  </p:cSld>
  <p:clrMapOvr>
    <a:masterClrMapping/>
  </p:clrMapOvr>
  <p:transition spd="slow" advTm="181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custDataLst>
              <p:tags r:id="rId1"/>
            </p:custDataLst>
          </p:nvPr>
        </p:nvSpPr>
        <p:spPr>
          <a:xfrm>
            <a:off x="457200" y="639763"/>
            <a:ext cx="8442325" cy="914400"/>
          </a:xfrm>
        </p:spPr>
        <p:txBody>
          <a:bodyPr/>
          <a:lstStyle/>
          <a:p>
            <a:pPr eaLnBrk="1" fontAlgn="auto" hangingPunct="1">
              <a:spcAft>
                <a:spcPts val="0"/>
              </a:spcAft>
              <a:defRPr/>
            </a:pPr>
            <a:r>
              <a:rPr lang="en-US" altLang="en-US" sz="4400" dirty="0" smtClean="0"/>
              <a:t>Who qualifies for services?</a:t>
            </a:r>
          </a:p>
        </p:txBody>
      </p:sp>
      <p:sp>
        <p:nvSpPr>
          <p:cNvPr id="21507" name="Rectangle 3"/>
          <p:cNvSpPr>
            <a:spLocks noGrp="1" noChangeArrowheads="1"/>
          </p:cNvSpPr>
          <p:nvPr>
            <p:ph idx="1"/>
          </p:nvPr>
        </p:nvSpPr>
        <p:spPr>
          <a:xfrm>
            <a:off x="868363" y="1920875"/>
            <a:ext cx="7635875" cy="3657600"/>
          </a:xfrm>
          <a:ln>
            <a:miter lim="800000"/>
            <a:headEnd/>
            <a:tailEnd/>
          </a:ln>
        </p:spPr>
        <p:txBody>
          <a:bodyPr rtlCol="0">
            <a:normAutofit/>
          </a:bodyPr>
          <a:lstStyle/>
          <a:p>
            <a:pPr marL="69850" indent="0" eaLnBrk="1" fontAlgn="auto" hangingPunct="1">
              <a:spcAft>
                <a:spcPts val="0"/>
              </a:spcAft>
              <a:buFont typeface="Wingdings 2" pitchFamily="18" charset="2"/>
              <a:buNone/>
              <a:defRPr/>
            </a:pPr>
            <a:r>
              <a:rPr lang="en-US" altLang="en-US" sz="2800" dirty="0" smtClean="0"/>
              <a:t>Children or youth who lack a fixed, regular, </a:t>
            </a:r>
            <a:r>
              <a:rPr lang="en-US" altLang="en-US" sz="2800" b="1" dirty="0" smtClean="0"/>
              <a:t>and</a:t>
            </a:r>
            <a:r>
              <a:rPr lang="en-US" altLang="en-US" sz="2800" dirty="0" smtClean="0"/>
              <a:t> adequate nighttime residence, including:</a:t>
            </a:r>
          </a:p>
          <a:p>
            <a:pPr eaLnBrk="1" fontAlgn="auto" hangingPunct="1">
              <a:spcAft>
                <a:spcPts val="0"/>
              </a:spcAft>
              <a:defRPr/>
            </a:pPr>
            <a:r>
              <a:rPr lang="en-US" altLang="en-US" sz="1800" dirty="0" smtClean="0"/>
              <a:t>Sharing the housing of others due to loss of housing, economic hardship, or similar reason (“doubled up”)</a:t>
            </a:r>
          </a:p>
          <a:p>
            <a:pPr eaLnBrk="1" fontAlgn="auto" hangingPunct="1">
              <a:spcAft>
                <a:spcPts val="0"/>
              </a:spcAft>
              <a:defRPr/>
            </a:pPr>
            <a:r>
              <a:rPr lang="en-US" altLang="en-US" sz="2800" dirty="0"/>
              <a:t>Living in motels, hotels, trailer parks, </a:t>
            </a:r>
            <a:r>
              <a:rPr lang="en-US" altLang="en-US" sz="2800" dirty="0" smtClean="0"/>
              <a:t>or camp </a:t>
            </a:r>
            <a:r>
              <a:rPr lang="en-US" altLang="en-US" sz="2800" dirty="0"/>
              <a:t>grounds </a:t>
            </a:r>
            <a:r>
              <a:rPr lang="en-US" altLang="en-US" sz="2800" i="1" dirty="0"/>
              <a:t>due to the lack of adequate alternative </a:t>
            </a:r>
            <a:r>
              <a:rPr lang="en-US" altLang="en-US" sz="2800" i="1" dirty="0" smtClean="0"/>
              <a:t>accommodations</a:t>
            </a:r>
            <a:endParaRPr lang="en-US" altLang="en-US" sz="2800" i="1" dirty="0"/>
          </a:p>
        </p:txBody>
      </p:sp>
      <p:pic>
        <p:nvPicPr>
          <p:cNvPr id="9" name="Picture 6" descr="C:\Documents and Settings\homeless\Local Settings\Temporary Internet Files\Content.IE5\KHANQ1UO\MPj04394330000[1].jpg"/>
          <p:cNvPicPr>
            <a:picLocks noChangeAspect="1" noChangeArrowheads="1"/>
          </p:cNvPicPr>
          <p:nvPr/>
        </p:nvPicPr>
        <p:blipFill>
          <a:blip r:embed="rId7" cstate="print"/>
          <a:srcRect/>
          <a:stretch>
            <a:fillRect/>
          </a:stretch>
        </p:blipFill>
        <p:spPr bwMode="auto">
          <a:xfrm>
            <a:off x="6629400" y="4555620"/>
            <a:ext cx="1371600" cy="204571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 name="tmp4756">
            <a:hlinkClick r:id="" action="ppaction://media"/>
          </p:cNvPr>
          <p:cNvPicPr>
            <a:picLocks noChangeAspect="1"/>
          </p:cNvPicPr>
          <p:nvPr>
            <a:videoFile r:link="rId2"/>
            <p:custDataLst>
              <p:tags r:id="rId3"/>
            </p:custDataLst>
            <p:extLst>
              <p:ext uri="{DAA4B4D4-6D71-4841-9C94-3DE7FCFB9230}">
                <p14:media xmlns:p14="http://schemas.microsoft.com/office/powerpoint/2010/main" r:embed="rId4">
                  <p14:trim st="230911" end="223922.9183"/>
                </p14:media>
              </p:ext>
              <p:ext uri="{42D2F446-02D8-4167-A562-619A0277C38B}">
                <p15:isNarration xmlns:p15="http://schemas.microsoft.com/office/powerpoint/2012/main" val="1"/>
              </p:ext>
            </p:extLst>
          </p:nvPr>
        </p:nvPicPr>
        <p:blipFill>
          <a:blip r:embed="rId8"/>
          <a:stretch>
            <a:fillRect/>
          </a:stretch>
        </p:blipFill>
        <p:spPr>
          <a:xfrm>
            <a:off x="8813800" y="101600"/>
            <a:ext cx="228600" cy="228600"/>
          </a:xfrm>
          <a:prstGeom prst="rect">
            <a:avLst/>
          </a:prstGeom>
        </p:spPr>
      </p:pic>
    </p:spTree>
  </p:cSld>
  <p:clrMapOvr>
    <a:masterClrMapping/>
  </p:clrMapOvr>
  <p:transition spd="slow" advTm="1005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custDataLst>
              <p:tags r:id="rId1"/>
            </p:custDataLst>
          </p:nvPr>
        </p:nvSpPr>
        <p:spPr>
          <a:xfrm>
            <a:off x="457200" y="639763"/>
            <a:ext cx="8442325" cy="914400"/>
          </a:xfrm>
        </p:spPr>
        <p:txBody>
          <a:bodyPr/>
          <a:lstStyle/>
          <a:p>
            <a:pPr eaLnBrk="1" fontAlgn="auto" hangingPunct="1">
              <a:spcAft>
                <a:spcPts val="0"/>
              </a:spcAft>
              <a:defRPr/>
            </a:pPr>
            <a:r>
              <a:rPr lang="en-US" altLang="en-US" sz="4400" dirty="0" smtClean="0"/>
              <a:t>Who qualifies for services?</a:t>
            </a:r>
          </a:p>
        </p:txBody>
      </p:sp>
      <p:sp>
        <p:nvSpPr>
          <p:cNvPr id="21507" name="Rectangle 3"/>
          <p:cNvSpPr>
            <a:spLocks noGrp="1" noChangeArrowheads="1"/>
          </p:cNvSpPr>
          <p:nvPr>
            <p:ph idx="1"/>
          </p:nvPr>
        </p:nvSpPr>
        <p:spPr>
          <a:xfrm>
            <a:off x="868363" y="1920875"/>
            <a:ext cx="7635875" cy="3657600"/>
          </a:xfrm>
          <a:ln>
            <a:miter lim="800000"/>
            <a:headEnd/>
            <a:tailEnd/>
          </a:ln>
        </p:spPr>
        <p:txBody>
          <a:bodyPr rtlCol="0">
            <a:normAutofit/>
          </a:bodyPr>
          <a:lstStyle/>
          <a:p>
            <a:pPr marL="69850" indent="0" eaLnBrk="1" fontAlgn="auto" hangingPunct="1">
              <a:spcAft>
                <a:spcPts val="0"/>
              </a:spcAft>
              <a:buFont typeface="Wingdings 2" pitchFamily="18" charset="2"/>
              <a:buNone/>
              <a:defRPr/>
            </a:pPr>
            <a:r>
              <a:rPr lang="en-US" altLang="en-US" sz="2800" dirty="0" smtClean="0"/>
              <a:t>Children or youth who lack a fixed, regular, </a:t>
            </a:r>
            <a:r>
              <a:rPr lang="en-US" altLang="en-US" sz="2800" b="1" dirty="0" smtClean="0"/>
              <a:t>and</a:t>
            </a:r>
            <a:r>
              <a:rPr lang="en-US" altLang="en-US" sz="2800" dirty="0" smtClean="0"/>
              <a:t> adequate nighttime residence, including:</a:t>
            </a:r>
          </a:p>
          <a:p>
            <a:pPr eaLnBrk="1" fontAlgn="auto" hangingPunct="1">
              <a:spcAft>
                <a:spcPts val="0"/>
              </a:spcAft>
              <a:defRPr/>
            </a:pPr>
            <a:r>
              <a:rPr lang="en-US" altLang="en-US" sz="1800" dirty="0" smtClean="0">
                <a:solidFill>
                  <a:schemeClr val="bg1">
                    <a:lumMod val="50000"/>
                  </a:schemeClr>
                </a:solidFill>
              </a:rPr>
              <a:t>Sharing the housing of others due to loss of housing, economic hardship, or similar reason (“doubled up”)</a:t>
            </a:r>
          </a:p>
          <a:p>
            <a:pPr eaLnBrk="1" fontAlgn="auto" hangingPunct="1">
              <a:spcAft>
                <a:spcPts val="0"/>
              </a:spcAft>
              <a:defRPr/>
            </a:pPr>
            <a:r>
              <a:rPr lang="en-US" altLang="en-US" sz="1800" dirty="0">
                <a:solidFill>
                  <a:schemeClr val="bg1">
                    <a:lumMod val="50000"/>
                  </a:schemeClr>
                </a:solidFill>
              </a:rPr>
              <a:t>Living in motels, hotels, trailer parks, or camp grounds due to the lack of adequate alternative </a:t>
            </a:r>
            <a:r>
              <a:rPr lang="en-US" altLang="en-US" sz="1800" dirty="0" smtClean="0">
                <a:solidFill>
                  <a:schemeClr val="bg1">
                    <a:lumMod val="50000"/>
                  </a:schemeClr>
                </a:solidFill>
              </a:rPr>
              <a:t>accommodations</a:t>
            </a:r>
          </a:p>
          <a:p>
            <a:pPr eaLnBrk="1" fontAlgn="auto" hangingPunct="1">
              <a:spcAft>
                <a:spcPts val="0"/>
              </a:spcAft>
              <a:defRPr/>
            </a:pPr>
            <a:r>
              <a:rPr lang="en-US" altLang="en-US" sz="2800" dirty="0"/>
              <a:t>Living in emergency or transitional </a:t>
            </a:r>
            <a:r>
              <a:rPr lang="en-US" altLang="en-US" sz="2800" dirty="0" smtClean="0"/>
              <a:t>shelters</a:t>
            </a:r>
            <a:endParaRPr lang="en-US" altLang="en-US" sz="2800" dirty="0"/>
          </a:p>
        </p:txBody>
      </p:sp>
      <p:pic>
        <p:nvPicPr>
          <p:cNvPr id="9" name="Picture 6" descr="C:\Documents and Settings\homeless\Local Settings\Temporary Internet Files\Content.IE5\KHANQ1UO\MPj04394330000[1].jpg"/>
          <p:cNvPicPr>
            <a:picLocks noChangeAspect="1" noChangeArrowheads="1"/>
          </p:cNvPicPr>
          <p:nvPr/>
        </p:nvPicPr>
        <p:blipFill>
          <a:blip r:embed="rId7" cstate="print"/>
          <a:srcRect/>
          <a:stretch>
            <a:fillRect/>
          </a:stretch>
        </p:blipFill>
        <p:spPr bwMode="auto">
          <a:xfrm>
            <a:off x="6949440" y="4552208"/>
            <a:ext cx="1371600" cy="204571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 name="tmp4756">
            <a:hlinkClick r:id="" action="ppaction://media"/>
          </p:cNvPr>
          <p:cNvPicPr>
            <a:picLocks noChangeAspect="1"/>
          </p:cNvPicPr>
          <p:nvPr>
            <a:videoFile r:link="rId2"/>
            <p:custDataLst>
              <p:tags r:id="rId3"/>
            </p:custDataLst>
            <p:extLst>
              <p:ext uri="{DAA4B4D4-6D71-4841-9C94-3DE7FCFB9230}">
                <p14:media xmlns:p14="http://schemas.microsoft.com/office/powerpoint/2010/main" r:embed="rId4">
                  <p14:trim st="240963" end="216500.9183"/>
                </p14:media>
              </p:ext>
              <p:ext uri="{42D2F446-02D8-4167-A562-619A0277C38B}">
                <p15:isNarration xmlns:p15="http://schemas.microsoft.com/office/powerpoint/2012/main" val="1"/>
              </p:ext>
            </p:extLst>
          </p:nvPr>
        </p:nvPicPr>
        <p:blipFill>
          <a:blip r:embed="rId8"/>
          <a:stretch>
            <a:fillRect/>
          </a:stretch>
        </p:blipFill>
        <p:spPr>
          <a:xfrm>
            <a:off x="8813800" y="101600"/>
            <a:ext cx="228600" cy="228600"/>
          </a:xfrm>
          <a:prstGeom prst="rect">
            <a:avLst/>
          </a:prstGeom>
        </p:spPr>
      </p:pic>
    </p:spTree>
  </p:cSld>
  <p:clrMapOvr>
    <a:masterClrMapping/>
  </p:clrMapOvr>
  <p:transition spd="slow" advTm="742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t>Interfaith Family Shelter</a:t>
            </a:r>
            <a:endParaRPr lang="en-US" dirty="0"/>
          </a:p>
        </p:txBody>
      </p:sp>
      <p:pic>
        <p:nvPicPr>
          <p:cNvPr id="40963" name="Content Placeholder 4" descr="Motels &amp; Shelters 020"/>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a:xfrm>
            <a:off x="960438" y="1235075"/>
            <a:ext cx="6403975" cy="4800600"/>
          </a:xfrm>
          <a:ln w="190500" cap="sq">
            <a:solidFill>
              <a:srgbClr val="C8C6BD"/>
            </a:solidFill>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 name="tmp4756">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st="248385" end="210611.9183"/>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888"/>
    </mc:Choice>
    <mc:Fallback xmlns="">
      <p:transition spd="slow" advTm="58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t>Cocoon House </a:t>
            </a:r>
            <a:r>
              <a:rPr lang="en-US" smtClean="0"/>
              <a:t>Youth Shelters</a:t>
            </a:r>
            <a:endParaRPr lang="en-US" dirty="0"/>
          </a:p>
        </p:txBody>
      </p:sp>
      <p:pic>
        <p:nvPicPr>
          <p:cNvPr id="41987" name="Content Placeholder 4" descr="Motels &amp; Shelters 022"/>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a:xfrm rot="21023571">
            <a:off x="549275" y="1600200"/>
            <a:ext cx="3244850" cy="2433638"/>
          </a:xfrm>
          <a:ln w="190500" cap="sq">
            <a:solidFill>
              <a:srgbClr val="C8C6BD"/>
            </a:solidFill>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198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78717">
            <a:off x="3886200" y="1822450"/>
            <a:ext cx="4443413" cy="244157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
        <p:nvSpPr>
          <p:cNvPr id="34821" name="TextBox 2"/>
          <p:cNvSpPr txBox="1">
            <a:spLocks noChangeArrowheads="1"/>
          </p:cNvSpPr>
          <p:nvPr/>
        </p:nvSpPr>
        <p:spPr bwMode="auto">
          <a:xfrm>
            <a:off x="960438" y="4754563"/>
            <a:ext cx="73691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A5AB81"/>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D8B25C"/>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7BA79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7BA79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7BA79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7BA79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7BA79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pPr>
            <a:r>
              <a:rPr lang="en-US" altLang="en-US" sz="1800">
                <a:latin typeface="Arial" panose="020B0604020202020204" pitchFamily="34" charset="0"/>
              </a:rPr>
              <a:t>Arlington: Home for pregnant or parenting teen mothers and their children</a:t>
            </a:r>
          </a:p>
          <a:p>
            <a:pPr eaLnBrk="1" hangingPunct="1">
              <a:spcBef>
                <a:spcPct val="0"/>
              </a:spcBef>
              <a:buClrTx/>
            </a:pPr>
            <a:r>
              <a:rPr lang="en-US" altLang="en-US" sz="1800">
                <a:latin typeface="Arial" panose="020B0604020202020204" pitchFamily="34" charset="0"/>
              </a:rPr>
              <a:t>Everett: Two sites offering short term and long term housing</a:t>
            </a:r>
          </a:p>
          <a:p>
            <a:pPr eaLnBrk="1" hangingPunct="1">
              <a:spcBef>
                <a:spcPct val="0"/>
              </a:spcBef>
              <a:buClrTx/>
            </a:pPr>
            <a:r>
              <a:rPr lang="en-US" altLang="en-US" sz="1800">
                <a:latin typeface="Arial" panose="020B0604020202020204" pitchFamily="34" charset="0"/>
              </a:rPr>
              <a:t>Monroe: Home with temporary housing</a:t>
            </a:r>
          </a:p>
        </p:txBody>
      </p:sp>
      <p:pic>
        <p:nvPicPr>
          <p:cNvPr id="3" name="tmp4756">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st="254274" end="202703.9183"/>
                </p14:media>
              </p:ext>
              <p:ext uri="{42D2F446-02D8-4167-A562-619A0277C38B}">
                <p15:isNarration xmlns:p15="http://schemas.microsoft.com/office/powerpoint/2012/main" val="1"/>
              </p:ext>
            </p:extLst>
          </p:nvPr>
        </p:nvPicPr>
        <p:blipFill>
          <a:blip r:embed="rId8"/>
          <a:stretch>
            <a:fillRect/>
          </a:stretch>
        </p:blipFill>
        <p:spPr>
          <a:xfrm>
            <a:off x="8813800" y="101600"/>
            <a:ext cx="228600" cy="228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907"/>
    </mc:Choice>
    <mc:Fallback xmlns="">
      <p:transition spd="slow" advTm="79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custDataLst>
              <p:tags r:id="rId1"/>
            </p:custDataLst>
          </p:nvPr>
        </p:nvSpPr>
        <p:spPr>
          <a:xfrm>
            <a:off x="457200" y="639763"/>
            <a:ext cx="8442325" cy="914400"/>
          </a:xfrm>
        </p:spPr>
        <p:txBody>
          <a:bodyPr/>
          <a:lstStyle/>
          <a:p>
            <a:pPr eaLnBrk="1" fontAlgn="auto" hangingPunct="1">
              <a:spcAft>
                <a:spcPts val="0"/>
              </a:spcAft>
              <a:defRPr/>
            </a:pPr>
            <a:r>
              <a:rPr lang="en-US" altLang="en-US" sz="4400" dirty="0" smtClean="0"/>
              <a:t>Who qualifies for services?</a:t>
            </a:r>
          </a:p>
        </p:txBody>
      </p:sp>
      <p:sp>
        <p:nvSpPr>
          <p:cNvPr id="21507" name="Rectangle 3"/>
          <p:cNvSpPr>
            <a:spLocks noGrp="1" noChangeArrowheads="1"/>
          </p:cNvSpPr>
          <p:nvPr>
            <p:ph idx="1"/>
          </p:nvPr>
        </p:nvSpPr>
        <p:spPr>
          <a:xfrm>
            <a:off x="868363" y="1920875"/>
            <a:ext cx="7635875" cy="3657600"/>
          </a:xfrm>
          <a:ln>
            <a:miter lim="800000"/>
            <a:headEnd/>
            <a:tailEnd/>
          </a:ln>
        </p:spPr>
        <p:txBody>
          <a:bodyPr rtlCol="0">
            <a:normAutofit fontScale="92500" lnSpcReduction="10000"/>
          </a:bodyPr>
          <a:lstStyle/>
          <a:p>
            <a:pPr marL="69850" indent="0" eaLnBrk="1" fontAlgn="auto" hangingPunct="1">
              <a:spcAft>
                <a:spcPts val="0"/>
              </a:spcAft>
              <a:buFont typeface="Wingdings 2" pitchFamily="18" charset="2"/>
              <a:buNone/>
              <a:defRPr/>
            </a:pPr>
            <a:r>
              <a:rPr lang="en-US" altLang="en-US" sz="2800" dirty="0" smtClean="0"/>
              <a:t>Children or youth who lack a fixed, regular, </a:t>
            </a:r>
            <a:r>
              <a:rPr lang="en-US" altLang="en-US" sz="2800" b="1" dirty="0" smtClean="0"/>
              <a:t>and</a:t>
            </a:r>
            <a:r>
              <a:rPr lang="en-US" altLang="en-US" sz="2800" dirty="0" smtClean="0"/>
              <a:t> adequate nighttime residence, including:</a:t>
            </a:r>
          </a:p>
          <a:p>
            <a:pPr eaLnBrk="1" fontAlgn="auto" hangingPunct="1">
              <a:spcAft>
                <a:spcPts val="0"/>
              </a:spcAft>
              <a:defRPr/>
            </a:pPr>
            <a:r>
              <a:rPr lang="en-US" altLang="en-US" sz="1800" dirty="0" smtClean="0">
                <a:solidFill>
                  <a:schemeClr val="bg1">
                    <a:lumMod val="50000"/>
                  </a:schemeClr>
                </a:solidFill>
              </a:rPr>
              <a:t>Sharing the housing of others due to loss of housing, economic hardship, or similar reason (“doubled up”)</a:t>
            </a:r>
          </a:p>
          <a:p>
            <a:pPr eaLnBrk="1" fontAlgn="auto" hangingPunct="1">
              <a:spcAft>
                <a:spcPts val="0"/>
              </a:spcAft>
              <a:defRPr/>
            </a:pPr>
            <a:r>
              <a:rPr lang="en-US" altLang="en-US" sz="1800" dirty="0">
                <a:solidFill>
                  <a:schemeClr val="bg1">
                    <a:lumMod val="50000"/>
                  </a:schemeClr>
                </a:solidFill>
              </a:rPr>
              <a:t>Living in motels, hotels, trailer parks, or camp grounds due to the lack of adequate alternative </a:t>
            </a:r>
            <a:r>
              <a:rPr lang="en-US" altLang="en-US" sz="1800" dirty="0" smtClean="0">
                <a:solidFill>
                  <a:schemeClr val="bg1">
                    <a:lumMod val="50000"/>
                  </a:schemeClr>
                </a:solidFill>
              </a:rPr>
              <a:t>accommodations</a:t>
            </a:r>
          </a:p>
          <a:p>
            <a:pPr eaLnBrk="1" fontAlgn="auto" hangingPunct="1">
              <a:spcAft>
                <a:spcPts val="0"/>
              </a:spcAft>
              <a:defRPr/>
            </a:pPr>
            <a:r>
              <a:rPr lang="en-US" altLang="en-US" sz="1800" dirty="0">
                <a:solidFill>
                  <a:schemeClr val="bg1">
                    <a:lumMod val="50000"/>
                  </a:schemeClr>
                </a:solidFill>
              </a:rPr>
              <a:t>Living in emergency or transitional shelters</a:t>
            </a:r>
          </a:p>
          <a:p>
            <a:pPr marL="342900" lvl="1" eaLnBrk="1" fontAlgn="auto" hangingPunct="1">
              <a:spcAft>
                <a:spcPts val="0"/>
              </a:spcAft>
              <a:buClr>
                <a:schemeClr val="accent1"/>
              </a:buClr>
              <a:defRPr/>
            </a:pPr>
            <a:r>
              <a:rPr lang="en-US" altLang="en-US" sz="1800" dirty="0">
                <a:solidFill>
                  <a:schemeClr val="bg1">
                    <a:lumMod val="50000"/>
                  </a:schemeClr>
                </a:solidFill>
              </a:rPr>
              <a:t>Awaiting foster care placement</a:t>
            </a:r>
          </a:p>
          <a:p>
            <a:pPr marL="342900" lvl="1" eaLnBrk="1" fontAlgn="auto" hangingPunct="1">
              <a:spcAft>
                <a:spcPts val="0"/>
              </a:spcAft>
              <a:buClr>
                <a:schemeClr val="accent1"/>
              </a:buClr>
              <a:defRPr/>
            </a:pPr>
            <a:r>
              <a:rPr lang="en-US" altLang="en-US" sz="2800" dirty="0">
                <a:cs typeface="Times New Roman" pitchFamily="18" charset="0"/>
              </a:rPr>
              <a:t>Living in cars, parks, abandoned buildings, substandard housing, bus or train stations, or a similar setting</a:t>
            </a:r>
          </a:p>
          <a:p>
            <a:pPr marL="342900" lvl="1" eaLnBrk="1" fontAlgn="auto" hangingPunct="1">
              <a:spcAft>
                <a:spcPts val="0"/>
              </a:spcAft>
              <a:buClr>
                <a:schemeClr val="accent1"/>
              </a:buClr>
              <a:defRPr/>
            </a:pPr>
            <a:endParaRPr lang="en-US" altLang="en-US" sz="2800" dirty="0"/>
          </a:p>
        </p:txBody>
      </p:sp>
      <p:pic>
        <p:nvPicPr>
          <p:cNvPr id="2" name="tmp4756">
            <a:hlinkClick r:id="" action="ppaction://media"/>
          </p:cNvPr>
          <p:cNvPicPr>
            <a:picLocks noChangeAspect="1"/>
          </p:cNvPicPr>
          <p:nvPr>
            <a:videoFile r:link="rId2"/>
            <p:custDataLst>
              <p:tags r:id="rId3"/>
            </p:custDataLst>
            <p:extLst>
              <p:ext uri="{DAA4B4D4-6D71-4841-9C94-3DE7FCFB9230}">
                <p14:media xmlns:p14="http://schemas.microsoft.com/office/powerpoint/2010/main" r:embed="rId4">
                  <p14:trim st="262182" end="191500.9183"/>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p:spTree>
  </p:cSld>
  <p:clrMapOvr>
    <a:masterClrMapping/>
  </p:clrMapOvr>
  <p:transition spd="slow" advTm="1120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263" y="685800"/>
            <a:ext cx="7627937" cy="731838"/>
          </a:xfrm>
        </p:spPr>
        <p:txBody>
          <a:bodyPr/>
          <a:lstStyle/>
          <a:p>
            <a:pPr eaLnBrk="1" hangingPunct="1">
              <a:defRPr/>
            </a:pPr>
            <a:r>
              <a:rPr lang="en-US" sz="4000" dirty="0" smtClean="0"/>
              <a:t>Living in cars . . .</a:t>
            </a:r>
            <a:endParaRPr lang="en-US" sz="4000" dirty="0"/>
          </a:p>
        </p:txBody>
      </p:sp>
      <p:pic>
        <p:nvPicPr>
          <p:cNvPr id="38915" name="Picture 2" descr="http://resources2.news.com.au/images/2010/06/10/1225877/686786-car-for-a-home.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l="18018" r="14719"/>
          <a:stretch>
            <a:fillRect/>
          </a:stretch>
        </p:blipFill>
        <p:spPr bwMode="auto">
          <a:xfrm>
            <a:off x="449263" y="1603375"/>
            <a:ext cx="5730875" cy="47974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Content Placeholder 5"/>
          <p:cNvSpPr txBox="1">
            <a:spLocks noGrp="1"/>
          </p:cNvSpPr>
          <p:nvPr>
            <p:ph idx="1"/>
          </p:nvPr>
        </p:nvSpPr>
        <p:spPr>
          <a:xfrm>
            <a:off x="6180028" y="2377440"/>
            <a:ext cx="2323892" cy="1852815"/>
          </a:xfrm>
          <a:scene3d>
            <a:camera prst="perspectiveRight"/>
            <a:lightRig rig="threePt" dir="t"/>
          </a:scene3d>
          <a:extLst/>
        </p:spPr>
        <p:txBody>
          <a:bodyPr>
            <a:spAutoFit/>
          </a:bodyPr>
          <a:lstStyle/>
          <a:p>
            <a:pPr algn="ctr">
              <a:buFont typeface="Wingdings 2" pitchFamily="18" charset="2"/>
              <a:buNone/>
              <a:defRPr/>
            </a:pPr>
            <a:r>
              <a:rPr lang="en-US" altLang="en-US" i="1" dirty="0" smtClean="0">
                <a:latin typeface="Arial" charset="0"/>
              </a:rPr>
              <a:t>The typical </a:t>
            </a:r>
            <a:r>
              <a:rPr lang="en-US" altLang="en-US" i="1" dirty="0">
                <a:latin typeface="Arial" charset="0"/>
              </a:rPr>
              <a:t>wait for emergency shelter for </a:t>
            </a:r>
            <a:r>
              <a:rPr lang="en-US" altLang="en-US" i="1" dirty="0" smtClean="0">
                <a:latin typeface="Arial" charset="0"/>
              </a:rPr>
              <a:t>families is </a:t>
            </a:r>
            <a:r>
              <a:rPr lang="en-US" altLang="en-US" i="1" dirty="0">
                <a:latin typeface="Arial" charset="0"/>
              </a:rPr>
              <a:t>6-8 weeks.</a:t>
            </a:r>
          </a:p>
        </p:txBody>
      </p:sp>
      <p:pic>
        <p:nvPicPr>
          <p:cNvPr id="3" name="tmp4756">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st="273385" end="177823.9183"/>
                </p14:media>
              </p:ext>
              <p:ext uri="{42D2F446-02D8-4167-A562-619A0277C38B}">
                <p15:isNarration xmlns:p15="http://schemas.microsoft.com/office/powerpoint/2012/main" val="1"/>
              </p:ext>
            </p:extLst>
          </p:nvPr>
        </p:nvPicPr>
        <p:blipFill>
          <a:blip r:embed="rId8"/>
          <a:stretch>
            <a:fillRect/>
          </a:stretch>
        </p:blipFill>
        <p:spPr>
          <a:xfrm>
            <a:off x="8813800" y="101600"/>
            <a:ext cx="228600" cy="228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677"/>
    </mc:Choice>
    <mc:Fallback xmlns="">
      <p:transition spd="slow" advTm="136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57200" y="549275"/>
            <a:ext cx="7620000" cy="1050925"/>
          </a:xfrm>
        </p:spPr>
        <p:txBody>
          <a:bodyPr/>
          <a:lstStyle/>
          <a:p>
            <a:pPr eaLnBrk="1" fontAlgn="auto" hangingPunct="1">
              <a:spcAft>
                <a:spcPts val="0"/>
              </a:spcAft>
              <a:defRPr/>
            </a:pPr>
            <a:r>
              <a:rPr lang="en-US" altLang="en-US" sz="4400" dirty="0"/>
              <a:t>Case-by-case</a:t>
            </a:r>
          </a:p>
        </p:txBody>
      </p:sp>
      <p:sp>
        <p:nvSpPr>
          <p:cNvPr id="40963" name="Rectangle 3"/>
          <p:cNvSpPr>
            <a:spLocks noGrp="1"/>
          </p:cNvSpPr>
          <p:nvPr>
            <p:ph idx="1"/>
          </p:nvPr>
        </p:nvSpPr>
        <p:spPr>
          <a:xfrm>
            <a:off x="914400" y="2011363"/>
            <a:ext cx="7162800" cy="4389437"/>
          </a:xfrm>
        </p:spPr>
        <p:txBody>
          <a:bodyPr/>
          <a:lstStyle/>
          <a:p>
            <a:pPr eaLnBrk="1" hangingPunct="1"/>
            <a:r>
              <a:rPr lang="en-US" altLang="en-US" sz="2800" smtClean="0"/>
              <a:t>Determinations of eligibility are made on a case-by-case basis by examining the living arrangement of each child or youth.</a:t>
            </a:r>
          </a:p>
          <a:p>
            <a:pPr eaLnBrk="1" hangingPunct="1"/>
            <a:r>
              <a:rPr lang="en-US" altLang="en-US" sz="2800" smtClean="0"/>
              <a:t>Determinations are made in the Categorical Programs office, based on school recommendation and information.</a:t>
            </a:r>
          </a:p>
          <a:p>
            <a:pPr eaLnBrk="1" hangingPunct="1"/>
            <a:r>
              <a:rPr lang="en-US" altLang="en-US" sz="2800" smtClean="0"/>
              <a:t>We receive guidance and training through OSPI.</a:t>
            </a:r>
          </a:p>
        </p:txBody>
      </p:sp>
      <p:pic>
        <p:nvPicPr>
          <p:cNvPr id="40964" name="Picture 1"/>
          <p:cNvPicPr>
            <a:picLocks noChangeAspect="1"/>
          </p:cNvPicPr>
          <p:nvPr/>
        </p:nvPicPr>
        <p:blipFill>
          <a:blip r:embed="rId6">
            <a:extLst>
              <a:ext uri="{28A0092B-C50C-407E-A947-70E740481C1C}">
                <a14:useLocalDpi xmlns:a14="http://schemas.microsoft.com/office/drawing/2010/main" val="0"/>
              </a:ext>
            </a:extLst>
          </a:blip>
          <a:srcRect l="9200" t="2122" r="5600" b="4578"/>
          <a:stretch>
            <a:fillRect/>
          </a:stretch>
        </p:blipFill>
        <p:spPr bwMode="auto">
          <a:xfrm>
            <a:off x="5715000" y="131763"/>
            <a:ext cx="1751013" cy="187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tmp4756">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st="287062" end="165161.9183"/>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p:spTree>
  </p:cSld>
  <p:clrMapOvr>
    <a:masterClrMapping/>
  </p:clrMapOvr>
  <p:transition spd="slow" advTm="1266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custDataLst>
              <p:tags r:id="rId1"/>
            </p:custDataLst>
          </p:nvPr>
        </p:nvSpPr>
        <p:spPr>
          <a:xfrm>
            <a:off x="457200" y="685800"/>
            <a:ext cx="7954963" cy="731838"/>
          </a:xfrm>
        </p:spPr>
        <p:txBody>
          <a:bodyPr/>
          <a:lstStyle/>
          <a:p>
            <a:pPr eaLnBrk="1" fontAlgn="auto" hangingPunct="1">
              <a:spcAft>
                <a:spcPts val="0"/>
              </a:spcAft>
              <a:defRPr/>
            </a:pPr>
            <a:r>
              <a:rPr lang="en-US" altLang="en-US" sz="4400" dirty="0" smtClean="0"/>
              <a:t>School selection: two options</a:t>
            </a:r>
          </a:p>
        </p:txBody>
      </p:sp>
      <p:sp>
        <p:nvSpPr>
          <p:cNvPr id="43011" name="Rectangle 3"/>
          <p:cNvSpPr>
            <a:spLocks noGrp="1" noChangeArrowheads="1"/>
          </p:cNvSpPr>
          <p:nvPr>
            <p:ph idx="1"/>
          </p:nvPr>
        </p:nvSpPr>
        <p:spPr>
          <a:xfrm>
            <a:off x="868363" y="1600200"/>
            <a:ext cx="7208837" cy="4800600"/>
          </a:xfrm>
        </p:spPr>
        <p:txBody>
          <a:bodyPr/>
          <a:lstStyle/>
          <a:p>
            <a:pPr marL="273050" indent="-273050" eaLnBrk="1" hangingPunct="1"/>
            <a:r>
              <a:rPr lang="en-US" altLang="en-US" sz="2400" smtClean="0">
                <a:cs typeface="Times New Roman" panose="02020603050405020304" pitchFamily="18" charset="0"/>
              </a:rPr>
              <a:t>Students experiencing homelessness have the right to attend one of two schools:</a:t>
            </a:r>
          </a:p>
          <a:p>
            <a:pPr marL="593725" lvl="1" indent="-273050" eaLnBrk="1" hangingPunct="1"/>
            <a:r>
              <a:rPr lang="en-US" altLang="en-US" sz="2800" smtClean="0">
                <a:cs typeface="Times New Roman" panose="02020603050405020304" pitchFamily="18" charset="0"/>
              </a:rPr>
              <a:t>Local attendance area school</a:t>
            </a:r>
          </a:p>
          <a:p>
            <a:pPr marL="868363" lvl="2" indent="-163513" eaLnBrk="1" hangingPunct="1"/>
            <a:r>
              <a:rPr lang="en-US" altLang="en-US" sz="2000" smtClean="0">
                <a:cs typeface="Times New Roman" panose="02020603050405020304" pitchFamily="18" charset="0"/>
              </a:rPr>
              <a:t>Any public school that students living in the same attendance area are eligible to attend</a:t>
            </a:r>
          </a:p>
          <a:p>
            <a:pPr marL="593725" lvl="1" indent="-273050" eaLnBrk="1" hangingPunct="1"/>
            <a:r>
              <a:rPr lang="en-US" altLang="en-US" sz="2800" smtClean="0">
                <a:cs typeface="Times New Roman" panose="02020603050405020304" pitchFamily="18" charset="0"/>
              </a:rPr>
              <a:t>School of origin</a:t>
            </a:r>
          </a:p>
          <a:p>
            <a:pPr marL="868363" lvl="2" indent="-163513" eaLnBrk="1" hangingPunct="1"/>
            <a:r>
              <a:rPr lang="en-US" altLang="en-US" sz="2000" smtClean="0">
                <a:cs typeface="Times New Roman" panose="02020603050405020304" pitchFamily="18" charset="0"/>
              </a:rPr>
              <a:t>The school attended when permanently </a:t>
            </a:r>
            <a:br>
              <a:rPr lang="en-US" altLang="en-US" sz="2000" smtClean="0">
                <a:cs typeface="Times New Roman" panose="02020603050405020304" pitchFamily="18" charset="0"/>
              </a:rPr>
            </a:br>
            <a:r>
              <a:rPr lang="en-US" altLang="en-US" sz="2000" smtClean="0">
                <a:cs typeface="Times New Roman" panose="02020603050405020304" pitchFamily="18" charset="0"/>
              </a:rPr>
              <a:t>housed; or</a:t>
            </a:r>
          </a:p>
          <a:p>
            <a:pPr marL="868363" lvl="2" indent="-163513" eaLnBrk="1" hangingPunct="1"/>
            <a:r>
              <a:rPr lang="en-US" altLang="en-US" sz="2000" smtClean="0">
                <a:cs typeface="Times New Roman" panose="02020603050405020304" pitchFamily="18" charset="0"/>
              </a:rPr>
              <a:t>The school in which the student was last </a:t>
            </a:r>
            <a:br>
              <a:rPr lang="en-US" altLang="en-US" sz="2000" smtClean="0">
                <a:cs typeface="Times New Roman" panose="02020603050405020304" pitchFamily="18" charset="0"/>
              </a:rPr>
            </a:br>
            <a:r>
              <a:rPr lang="en-US" altLang="en-US" sz="2000" smtClean="0">
                <a:cs typeface="Times New Roman" panose="02020603050405020304" pitchFamily="18" charset="0"/>
              </a:rPr>
              <a:t>enrolled</a:t>
            </a:r>
          </a:p>
        </p:txBody>
      </p:sp>
      <p:pic>
        <p:nvPicPr>
          <p:cNvPr id="30725" name="Picture 5" descr="C:\Documents and Settings\homeless\Local Settings\Temporary Internet Files\Content.IE5\9981DRN0\MPj04395550000[1].jpg"/>
          <p:cNvPicPr>
            <a:picLocks noChangeAspect="1" noChangeArrowheads="1"/>
          </p:cNvPicPr>
          <p:nvPr/>
        </p:nvPicPr>
        <p:blipFill>
          <a:blip r:embed="rId7" cstate="print"/>
          <a:srcRect/>
          <a:stretch>
            <a:fillRect/>
          </a:stretch>
        </p:blipFill>
        <p:spPr bwMode="auto">
          <a:xfrm>
            <a:off x="6903720" y="4290210"/>
            <a:ext cx="1371600" cy="201705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 name="tmp4756">
            <a:hlinkClick r:id="" action="ppaction://media"/>
          </p:cNvPr>
          <p:cNvPicPr>
            <a:picLocks noChangeAspect="1"/>
          </p:cNvPicPr>
          <p:nvPr>
            <a:videoFile r:link="rId2"/>
            <p:custDataLst>
              <p:tags r:id="rId3"/>
            </p:custDataLst>
            <p:extLst>
              <p:ext uri="{DAA4B4D4-6D71-4841-9C94-3DE7FCFB9230}">
                <p14:media xmlns:p14="http://schemas.microsoft.com/office/powerpoint/2010/main" r:embed="rId4">
                  <p14:trim st="299724" end="146607.9183"/>
                </p14:media>
              </p:ext>
              <p:ext uri="{42D2F446-02D8-4167-A562-619A0277C38B}">
                <p15:isNarration xmlns:p15="http://schemas.microsoft.com/office/powerpoint/2012/main" val="1"/>
              </p:ext>
            </p:extLst>
          </p:nvPr>
        </p:nvPicPr>
        <p:blipFill>
          <a:blip r:embed="rId8"/>
          <a:stretch>
            <a:fillRect/>
          </a:stretch>
        </p:blipFill>
        <p:spPr>
          <a:xfrm>
            <a:off x="8813800" y="101600"/>
            <a:ext cx="228600" cy="228600"/>
          </a:xfrm>
          <a:prstGeom prst="rect">
            <a:avLst/>
          </a:prstGeom>
        </p:spPr>
      </p:pic>
    </p:spTree>
  </p:cSld>
  <p:clrMapOvr>
    <a:masterClrMapping/>
  </p:clrMapOvr>
  <p:transition spd="slow" advTm="1855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5"/>
          <p:cNvSpPr>
            <a:spLocks noGrp="1"/>
          </p:cNvSpPr>
          <p:nvPr>
            <p:ph type="title"/>
          </p:nvPr>
        </p:nvSpPr>
        <p:spPr>
          <a:xfrm>
            <a:off x="457200" y="593725"/>
            <a:ext cx="7620000" cy="914400"/>
          </a:xfrm>
        </p:spPr>
        <p:txBody>
          <a:bodyPr/>
          <a:lstStyle/>
          <a:p>
            <a:pPr eaLnBrk="1" fontAlgn="auto" hangingPunct="1">
              <a:spcAft>
                <a:spcPts val="0"/>
              </a:spcAft>
              <a:defRPr/>
            </a:pPr>
            <a:r>
              <a:rPr lang="en-US" altLang="en-US" sz="4400" dirty="0" smtClean="0"/>
              <a:t>Best interest</a:t>
            </a:r>
          </a:p>
        </p:txBody>
      </p:sp>
      <p:sp>
        <p:nvSpPr>
          <p:cNvPr id="45059" name="Rectangle 3"/>
          <p:cNvSpPr>
            <a:spLocks noGrp="1" noChangeArrowheads="1"/>
          </p:cNvSpPr>
          <p:nvPr>
            <p:ph idx="1"/>
          </p:nvPr>
        </p:nvSpPr>
        <p:spPr>
          <a:xfrm>
            <a:off x="960438" y="1828800"/>
            <a:ext cx="7116762" cy="4572000"/>
          </a:xfrm>
        </p:spPr>
        <p:txBody>
          <a:bodyPr/>
          <a:lstStyle/>
          <a:p>
            <a:pPr eaLnBrk="1" hangingPunct="1"/>
            <a:r>
              <a:rPr lang="en-US" altLang="en-US" sz="2800" smtClean="0">
                <a:cs typeface="Times New Roman" panose="02020603050405020304" pitchFamily="18" charset="0"/>
              </a:rPr>
              <a:t>When deciding which school the student will attend, the best interest of the student is the top priority</a:t>
            </a:r>
          </a:p>
          <a:p>
            <a:pPr eaLnBrk="1" hangingPunct="1">
              <a:lnSpc>
                <a:spcPct val="80000"/>
              </a:lnSpc>
            </a:pPr>
            <a:endParaRPr lang="en-US" altLang="en-US" sz="2800" smtClean="0">
              <a:cs typeface="Times New Roman" panose="02020603050405020304" pitchFamily="18" charset="0"/>
            </a:endParaRPr>
          </a:p>
          <a:p>
            <a:pPr eaLnBrk="1" hangingPunct="1">
              <a:lnSpc>
                <a:spcPct val="80000"/>
              </a:lnSpc>
            </a:pPr>
            <a:r>
              <a:rPr lang="en-US" altLang="en-US" sz="2800" smtClean="0">
                <a:cs typeface="Times New Roman" panose="02020603050405020304" pitchFamily="18" charset="0"/>
              </a:rPr>
              <a:t>Best interest: </a:t>
            </a:r>
          </a:p>
          <a:p>
            <a:pPr lvl="1" eaLnBrk="1" hangingPunct="1"/>
            <a:r>
              <a:rPr lang="en-US" altLang="en-US" sz="2400" smtClean="0">
                <a:cs typeface="Times New Roman" panose="02020603050405020304" pitchFamily="18" charset="0"/>
              </a:rPr>
              <a:t>Usually, to keep homeless students in their schools of origin, to the extent feasible, unless this is against the parent’s or guardian’s wishes</a:t>
            </a:r>
          </a:p>
        </p:txBody>
      </p:sp>
      <p:pic>
        <p:nvPicPr>
          <p:cNvPr id="45060"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389438" y="2697163"/>
            <a:ext cx="1933575" cy="139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tmp4756">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st="318278" end="132173.9183"/>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p:spTree>
  </p:cSld>
  <p:clrMapOvr>
    <a:masterClrMapping/>
  </p:clrMapOvr>
  <p:transition spd="slow" advTm="1443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custDataLst>
              <p:tags r:id="rId1"/>
            </p:custDataLst>
          </p:nvPr>
        </p:nvSpPr>
        <p:spPr>
          <a:xfrm>
            <a:off x="457200" y="685800"/>
            <a:ext cx="8048625" cy="1017588"/>
          </a:xfrm>
        </p:spPr>
        <p:txBody>
          <a:bodyPr/>
          <a:lstStyle/>
          <a:p>
            <a:pPr eaLnBrk="1" fontAlgn="auto" hangingPunct="1">
              <a:spcAft>
                <a:spcPts val="0"/>
              </a:spcAft>
              <a:defRPr/>
            </a:pPr>
            <a:r>
              <a:rPr lang="en-US" altLang="en-US" sz="4400" dirty="0" smtClean="0"/>
              <a:t>Today’</a:t>
            </a:r>
            <a:r>
              <a:rPr lang="en-US" altLang="ja-JP" sz="4400" dirty="0" smtClean="0"/>
              <a:t>s goals</a:t>
            </a:r>
            <a:endParaRPr lang="en-US" altLang="en-US" sz="4400" dirty="0" smtClean="0"/>
          </a:p>
        </p:txBody>
      </p:sp>
      <p:sp>
        <p:nvSpPr>
          <p:cNvPr id="14339" name="Rectangle 3"/>
          <p:cNvSpPr>
            <a:spLocks noGrp="1" noChangeArrowheads="1"/>
          </p:cNvSpPr>
          <p:nvPr>
            <p:ph idx="1"/>
          </p:nvPr>
        </p:nvSpPr>
        <p:spPr>
          <a:xfrm>
            <a:off x="914400" y="1703388"/>
            <a:ext cx="7391400" cy="4405312"/>
          </a:xfrm>
        </p:spPr>
        <p:txBody>
          <a:bodyPr rtlCol="0">
            <a:noAutofit/>
          </a:bodyPr>
          <a:lstStyle/>
          <a:p>
            <a:pPr marL="412750" indent="-342900" eaLnBrk="1" fontAlgn="auto" hangingPunct="1">
              <a:lnSpc>
                <a:spcPct val="90000"/>
              </a:lnSpc>
              <a:spcAft>
                <a:spcPts val="0"/>
              </a:spcAft>
              <a:defRPr/>
            </a:pPr>
            <a:r>
              <a:rPr lang="en-US" altLang="en-US" sz="2800" dirty="0" smtClean="0"/>
              <a:t>Share data about homeless students in EPS</a:t>
            </a:r>
          </a:p>
          <a:p>
            <a:pPr marL="412750" indent="-342900" eaLnBrk="1" fontAlgn="auto" hangingPunct="1">
              <a:lnSpc>
                <a:spcPct val="90000"/>
              </a:lnSpc>
              <a:spcAft>
                <a:spcPts val="0"/>
              </a:spcAft>
              <a:defRPr/>
            </a:pPr>
            <a:r>
              <a:rPr lang="en-US" altLang="en-US" sz="2800" dirty="0" smtClean="0"/>
              <a:t>Briefly share basic concepts of the </a:t>
            </a:r>
            <a:r>
              <a:rPr lang="en-US" altLang="en-US" sz="2800" dirty="0"/>
              <a:t>McKinney-Vento Act</a:t>
            </a:r>
          </a:p>
          <a:p>
            <a:pPr marL="640080" lvl="1" eaLnBrk="1" fontAlgn="auto" hangingPunct="1">
              <a:lnSpc>
                <a:spcPct val="90000"/>
              </a:lnSpc>
              <a:spcAft>
                <a:spcPts val="0"/>
              </a:spcAft>
              <a:buFont typeface="Arial" charset="0"/>
              <a:buChar char="•"/>
              <a:defRPr/>
            </a:pPr>
            <a:r>
              <a:rPr lang="en-US" altLang="en-US" dirty="0" smtClean="0"/>
              <a:t>Eligibility</a:t>
            </a:r>
          </a:p>
          <a:p>
            <a:pPr marL="640080" lvl="1" eaLnBrk="1" fontAlgn="auto" hangingPunct="1">
              <a:lnSpc>
                <a:spcPct val="90000"/>
              </a:lnSpc>
              <a:spcAft>
                <a:spcPts val="0"/>
              </a:spcAft>
              <a:buFont typeface="Arial" charset="0"/>
              <a:buChar char="•"/>
              <a:defRPr/>
            </a:pPr>
            <a:r>
              <a:rPr lang="en-US" altLang="en-US" dirty="0" smtClean="0"/>
              <a:t>School selection</a:t>
            </a:r>
          </a:p>
          <a:p>
            <a:pPr marL="640080" lvl="1" eaLnBrk="1" fontAlgn="auto" hangingPunct="1">
              <a:lnSpc>
                <a:spcPct val="90000"/>
              </a:lnSpc>
              <a:spcAft>
                <a:spcPts val="0"/>
              </a:spcAft>
              <a:buFont typeface="Arial" charset="0"/>
              <a:buChar char="•"/>
              <a:defRPr/>
            </a:pPr>
            <a:r>
              <a:rPr lang="en-US" altLang="en-US" dirty="0" smtClean="0"/>
              <a:t>Immediate enrollment</a:t>
            </a:r>
          </a:p>
          <a:p>
            <a:pPr marL="640080" lvl="1" eaLnBrk="1" fontAlgn="auto" hangingPunct="1">
              <a:lnSpc>
                <a:spcPct val="90000"/>
              </a:lnSpc>
              <a:spcAft>
                <a:spcPts val="0"/>
              </a:spcAft>
              <a:buFont typeface="Arial" charset="0"/>
              <a:buChar char="•"/>
              <a:defRPr/>
            </a:pPr>
            <a:r>
              <a:rPr lang="en-US" altLang="en-US" dirty="0" smtClean="0"/>
              <a:t>Transportation</a:t>
            </a:r>
          </a:p>
          <a:p>
            <a:pPr marL="412750" indent="-342900" eaLnBrk="1" fontAlgn="auto" hangingPunct="1">
              <a:lnSpc>
                <a:spcPct val="90000"/>
              </a:lnSpc>
              <a:spcAft>
                <a:spcPts val="0"/>
              </a:spcAft>
              <a:defRPr/>
            </a:pPr>
            <a:r>
              <a:rPr lang="en-US" altLang="en-US" sz="2800" dirty="0" smtClean="0"/>
              <a:t>Provide suggestions about </a:t>
            </a:r>
            <a:r>
              <a:rPr lang="en-US" altLang="en-US" sz="2800" dirty="0"/>
              <a:t>what </a:t>
            </a:r>
            <a:r>
              <a:rPr lang="en-US" altLang="en-US" sz="2800" dirty="0" smtClean="0"/>
              <a:t>                    you can do </a:t>
            </a:r>
            <a:r>
              <a:rPr lang="en-US" altLang="en-US" sz="2800" dirty="0"/>
              <a:t>to support homeless </a:t>
            </a:r>
            <a:r>
              <a:rPr lang="en-US" altLang="en-US" sz="2800" dirty="0" smtClean="0"/>
              <a:t>            students</a:t>
            </a:r>
            <a:endParaRPr lang="en-US" altLang="en-US" sz="2800" dirty="0"/>
          </a:p>
        </p:txBody>
      </p:sp>
      <p:pic>
        <p:nvPicPr>
          <p:cNvPr id="16390" name="Picture 6" descr="C:\Documents and Settings\homeless\Local Settings\Temporary Internet Files\Content.IE5\VLSAZZCR\MPj04141050000[1].jpg"/>
          <p:cNvPicPr>
            <a:picLocks noChangeAspect="1" noChangeArrowheads="1"/>
          </p:cNvPicPr>
          <p:nvPr/>
        </p:nvPicPr>
        <p:blipFill>
          <a:blip r:embed="rId7" cstate="print"/>
          <a:srcRect/>
          <a:stretch>
            <a:fillRect/>
          </a:stretch>
        </p:blipFill>
        <p:spPr bwMode="auto">
          <a:xfrm>
            <a:off x="6865820" y="4526280"/>
            <a:ext cx="1371600" cy="205941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 name="tmp4756">
            <a:hlinkClick r:id="" action="ppaction://media"/>
          </p:cNvPr>
          <p:cNvPicPr>
            <a:picLocks noChangeAspect="1"/>
          </p:cNvPicPr>
          <p:nvPr>
            <a:videoFile r:link="rId2"/>
            <p:custDataLst>
              <p:tags r:id="rId3"/>
            </p:custDataLst>
            <p:extLst>
              <p:ext uri="{DAA4B4D4-6D71-4841-9C94-3DE7FCFB9230}">
                <p14:media xmlns:p14="http://schemas.microsoft.com/office/powerpoint/2010/main" r:embed="rId4">
                  <p14:trim st="14510" end="432000.9183"/>
                </p14:media>
              </p:ext>
              <p:ext uri="{42D2F446-02D8-4167-A562-619A0277C38B}">
                <p15:isNarration xmlns:p15="http://schemas.microsoft.com/office/powerpoint/2012/main" val="1"/>
              </p:ext>
            </p:extLst>
          </p:nvPr>
        </p:nvPicPr>
        <p:blipFill>
          <a:blip r:embed="rId8"/>
          <a:stretch>
            <a:fillRect/>
          </a:stretch>
        </p:blipFill>
        <p:spPr>
          <a:xfrm>
            <a:off x="8813800" y="101600"/>
            <a:ext cx="228600" cy="228600"/>
          </a:xfrm>
          <a:prstGeom prst="rect">
            <a:avLst/>
          </a:prstGeom>
        </p:spPr>
      </p:pic>
    </p:spTree>
  </p:cSld>
  <p:clrMapOvr>
    <a:masterClrMapping/>
  </p:clrMapOvr>
  <p:transition spd="slow" advTm="1837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457201" y="639763"/>
            <a:ext cx="7620000" cy="777875"/>
          </a:xfrm>
        </p:spPr>
        <p:txBody>
          <a:bodyPr/>
          <a:lstStyle/>
          <a:p>
            <a:pPr eaLnBrk="1" fontAlgn="auto" hangingPunct="1">
              <a:spcAft>
                <a:spcPts val="0"/>
              </a:spcAft>
              <a:defRPr/>
            </a:pPr>
            <a:r>
              <a:rPr lang="en-US" altLang="en-US" sz="4400" dirty="0" smtClean="0"/>
              <a:t>Feasibility</a:t>
            </a:r>
          </a:p>
        </p:txBody>
      </p:sp>
      <p:sp>
        <p:nvSpPr>
          <p:cNvPr id="47107" name="Rectangle 3"/>
          <p:cNvSpPr>
            <a:spLocks noGrp="1" noChangeArrowheads="1"/>
          </p:cNvSpPr>
          <p:nvPr>
            <p:ph idx="1"/>
          </p:nvPr>
        </p:nvSpPr>
        <p:spPr>
          <a:xfrm>
            <a:off x="868363" y="1600200"/>
            <a:ext cx="7208837" cy="4800600"/>
          </a:xfrm>
        </p:spPr>
        <p:txBody>
          <a:bodyPr/>
          <a:lstStyle/>
          <a:p>
            <a:pPr eaLnBrk="1" hangingPunct="1">
              <a:lnSpc>
                <a:spcPct val="90000"/>
              </a:lnSpc>
            </a:pPr>
            <a:r>
              <a:rPr lang="en-US" altLang="en-US" sz="2800" dirty="0" smtClean="0"/>
              <a:t>Feasibility factors:</a:t>
            </a:r>
          </a:p>
          <a:p>
            <a:pPr lvl="1" eaLnBrk="1" hangingPunct="1">
              <a:lnSpc>
                <a:spcPct val="90000"/>
              </a:lnSpc>
            </a:pPr>
            <a:r>
              <a:rPr lang="en-US" altLang="en-US" sz="2200" dirty="0" smtClean="0"/>
              <a:t>The age of the student</a:t>
            </a:r>
          </a:p>
          <a:p>
            <a:pPr lvl="1" eaLnBrk="1" hangingPunct="1">
              <a:lnSpc>
                <a:spcPct val="90000"/>
              </a:lnSpc>
            </a:pPr>
            <a:r>
              <a:rPr lang="en-US" altLang="en-US" sz="2200" dirty="0" smtClean="0"/>
              <a:t>The distance of the commute </a:t>
            </a:r>
          </a:p>
          <a:p>
            <a:pPr lvl="1" eaLnBrk="1" hangingPunct="1">
              <a:lnSpc>
                <a:spcPct val="90000"/>
              </a:lnSpc>
            </a:pPr>
            <a:r>
              <a:rPr lang="en-US" altLang="en-US" sz="2200" dirty="0" smtClean="0"/>
              <a:t>Personal safety issues</a:t>
            </a:r>
          </a:p>
          <a:p>
            <a:pPr lvl="1" eaLnBrk="1" hangingPunct="1">
              <a:lnSpc>
                <a:spcPct val="90000"/>
              </a:lnSpc>
            </a:pPr>
            <a:r>
              <a:rPr lang="en-US" altLang="en-US" sz="2200" dirty="0" smtClean="0"/>
              <a:t>A student's need for a special program</a:t>
            </a:r>
            <a:endParaRPr lang="en-US" altLang="en-US" sz="2200" i="1" dirty="0" smtClean="0"/>
          </a:p>
          <a:p>
            <a:pPr lvl="1" eaLnBrk="1" hangingPunct="1">
              <a:lnSpc>
                <a:spcPct val="90000"/>
              </a:lnSpc>
            </a:pPr>
            <a:r>
              <a:rPr lang="en-US" altLang="en-US" sz="2200" dirty="0" smtClean="0"/>
              <a:t>The length of anticipated stay in a </a:t>
            </a:r>
            <a:r>
              <a:rPr lang="en-US" altLang="en-US" sz="2200" smtClean="0"/>
              <a:t/>
            </a:r>
            <a:br>
              <a:rPr lang="en-US" altLang="en-US" sz="2200" smtClean="0"/>
            </a:br>
            <a:r>
              <a:rPr lang="en-US" altLang="en-US" sz="2200" smtClean="0"/>
              <a:t>temporary location</a:t>
            </a:r>
            <a:endParaRPr lang="en-US" altLang="en-US" sz="2200" dirty="0" smtClean="0"/>
          </a:p>
          <a:p>
            <a:pPr lvl="1" eaLnBrk="1" hangingPunct="1">
              <a:lnSpc>
                <a:spcPct val="90000"/>
              </a:lnSpc>
            </a:pPr>
            <a:r>
              <a:rPr lang="en-US" altLang="en-US" sz="2200" dirty="0" smtClean="0"/>
              <a:t>The time remaining in the school year</a:t>
            </a:r>
          </a:p>
          <a:p>
            <a:pPr lvl="1" eaLnBrk="1" hangingPunct="1">
              <a:lnSpc>
                <a:spcPct val="90000"/>
              </a:lnSpc>
            </a:pPr>
            <a:r>
              <a:rPr lang="en-US" altLang="en-US" sz="2200" dirty="0" smtClean="0"/>
              <a:t>Connection to the school</a:t>
            </a:r>
          </a:p>
        </p:txBody>
      </p:sp>
      <p:pic>
        <p:nvPicPr>
          <p:cNvPr id="4" name="Picture 3"/>
          <p:cNvPicPr>
            <a:picLocks noChangeAspect="1"/>
          </p:cNvPicPr>
          <p:nvPr/>
        </p:nvPicPr>
        <p:blipFill rotWithShape="1">
          <a:blip r:embed="rId6"/>
          <a:srcRect l="14705"/>
          <a:stretch/>
        </p:blipFill>
        <p:spPr>
          <a:xfrm rot="679544">
            <a:off x="4788355" y="361862"/>
            <a:ext cx="2234184" cy="174307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 name="tmp4756">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st="332712" end="119462.9183"/>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p:spTree>
  </p:cSld>
  <p:clrMapOvr>
    <a:masterClrMapping/>
  </p:clrMapOvr>
  <p:transition spd="slow" advTm="1271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6"/>
          <p:cNvSpPr>
            <a:spLocks noGrp="1"/>
          </p:cNvSpPr>
          <p:nvPr>
            <p:ph type="title"/>
          </p:nvPr>
        </p:nvSpPr>
        <p:spPr>
          <a:xfrm>
            <a:off x="457201" y="639763"/>
            <a:ext cx="7620000" cy="777875"/>
          </a:xfrm>
        </p:spPr>
        <p:txBody>
          <a:bodyPr/>
          <a:lstStyle/>
          <a:p>
            <a:pPr eaLnBrk="1" fontAlgn="auto" hangingPunct="1">
              <a:spcAft>
                <a:spcPts val="0"/>
              </a:spcAft>
              <a:defRPr/>
            </a:pPr>
            <a:r>
              <a:rPr lang="en-US" altLang="en-US" sz="4400" dirty="0" smtClean="0"/>
              <a:t>Immediate enrollment</a:t>
            </a:r>
          </a:p>
        </p:txBody>
      </p:sp>
      <p:sp>
        <p:nvSpPr>
          <p:cNvPr id="49155" name="Rectangle 3"/>
          <p:cNvSpPr>
            <a:spLocks noGrp="1" noChangeArrowheads="1"/>
          </p:cNvSpPr>
          <p:nvPr>
            <p:ph idx="1"/>
          </p:nvPr>
        </p:nvSpPr>
        <p:spPr>
          <a:xfrm>
            <a:off x="868363" y="1600200"/>
            <a:ext cx="7208837" cy="4800600"/>
          </a:xfrm>
        </p:spPr>
        <p:txBody>
          <a:bodyPr/>
          <a:lstStyle/>
          <a:p>
            <a:pPr eaLnBrk="1" hangingPunct="1">
              <a:lnSpc>
                <a:spcPct val="90000"/>
              </a:lnSpc>
            </a:pPr>
            <a:r>
              <a:rPr lang="en-US" altLang="en-US" sz="2400" smtClean="0"/>
              <a:t>Homeless children and youth have the right to enroll in school immediately, even if lacking documentation normally required for enrollment.</a:t>
            </a:r>
          </a:p>
          <a:p>
            <a:pPr eaLnBrk="1" hangingPunct="1">
              <a:lnSpc>
                <a:spcPct val="90000"/>
              </a:lnSpc>
            </a:pPr>
            <a:r>
              <a:rPr lang="en-US" altLang="en-US" sz="2400" smtClean="0"/>
              <a:t>If a student does not have immunizations or medical records, the liaison must assist in obtaining them, and the student must be enrolled in the interim.</a:t>
            </a:r>
          </a:p>
          <a:p>
            <a:pPr eaLnBrk="1" hangingPunct="1">
              <a:lnSpc>
                <a:spcPct val="90000"/>
              </a:lnSpc>
            </a:pPr>
            <a:r>
              <a:rPr lang="en-US" altLang="en-US" sz="2400" smtClean="0"/>
              <a:t>They automatically qualify for free meals.</a:t>
            </a:r>
          </a:p>
        </p:txBody>
      </p:sp>
      <p:pic>
        <p:nvPicPr>
          <p:cNvPr id="4" name="Picture 4" descr="C:\Documents and Settings\homeless\Local Settings\Temporary Internet Files\Content.IE5\KHANQ1UO\MPj04394650000[1].jpg"/>
          <p:cNvPicPr>
            <a:picLocks noChangeAspect="1" noChangeArrowheads="1"/>
          </p:cNvPicPr>
          <p:nvPr/>
        </p:nvPicPr>
        <p:blipFill>
          <a:blip r:embed="rId6" cstate="print"/>
          <a:srcRect r="51439"/>
          <a:stretch>
            <a:fillRect/>
          </a:stretch>
        </p:blipFill>
        <p:spPr bwMode="auto">
          <a:xfrm>
            <a:off x="6486144" y="4114800"/>
            <a:ext cx="1371600" cy="213583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 name="tmp4756">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st="345423" end="104371.9183"/>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p:spTree>
  </p:cSld>
  <p:clrMapOvr>
    <a:masterClrMapping/>
  </p:clrMapOvr>
  <p:transition spd="slow" advTm="150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custDataLst>
              <p:tags r:id="rId1"/>
            </p:custDataLst>
          </p:nvPr>
        </p:nvSpPr>
        <p:spPr>
          <a:xfrm>
            <a:off x="502921" y="685800"/>
            <a:ext cx="7574280" cy="731838"/>
          </a:xfrm>
        </p:spPr>
        <p:txBody>
          <a:bodyPr/>
          <a:lstStyle/>
          <a:p>
            <a:pPr eaLnBrk="1" fontAlgn="auto" hangingPunct="1">
              <a:spcAft>
                <a:spcPts val="0"/>
              </a:spcAft>
              <a:defRPr/>
            </a:pPr>
            <a:r>
              <a:rPr lang="en-US" altLang="en-US" sz="4400" dirty="0" smtClean="0"/>
              <a:t>Transportation</a:t>
            </a:r>
          </a:p>
        </p:txBody>
      </p:sp>
      <p:sp>
        <p:nvSpPr>
          <p:cNvPr id="51203" name="Rectangle 3"/>
          <p:cNvSpPr>
            <a:spLocks noGrp="1" noChangeArrowheads="1"/>
          </p:cNvSpPr>
          <p:nvPr>
            <p:ph idx="1"/>
          </p:nvPr>
        </p:nvSpPr>
        <p:spPr>
          <a:xfrm>
            <a:off x="868363" y="1600200"/>
            <a:ext cx="7208837" cy="4800600"/>
          </a:xfrm>
        </p:spPr>
        <p:txBody>
          <a:bodyPr/>
          <a:lstStyle/>
          <a:p>
            <a:pPr eaLnBrk="1" hangingPunct="1">
              <a:lnSpc>
                <a:spcPct val="90000"/>
              </a:lnSpc>
            </a:pPr>
            <a:r>
              <a:rPr lang="en-US" altLang="en-US" sz="2400" smtClean="0"/>
              <a:t>Districts must transport homeless students to and from the school of origin, at a parent’s or guardian’s request.</a:t>
            </a:r>
          </a:p>
        </p:txBody>
      </p:sp>
      <p:pic>
        <p:nvPicPr>
          <p:cNvPr id="36869" name="Picture 5" descr="C:\Documents and Settings\homeless\Local Settings\Temporary Internet Files\Content.IE5\VLSAZZCR\MPj04093650000[1].jpg"/>
          <p:cNvPicPr>
            <a:picLocks noChangeAspect="1" noChangeArrowheads="1"/>
          </p:cNvPicPr>
          <p:nvPr/>
        </p:nvPicPr>
        <p:blipFill>
          <a:blip r:embed="rId7" cstate="print"/>
          <a:srcRect/>
          <a:stretch>
            <a:fillRect/>
          </a:stretch>
        </p:blipFill>
        <p:spPr bwMode="auto">
          <a:xfrm>
            <a:off x="5212080" y="2834640"/>
            <a:ext cx="2240280" cy="335878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 name="tmp4756">
            <a:hlinkClick r:id="" action="ppaction://media"/>
          </p:cNvPr>
          <p:cNvPicPr>
            <a:picLocks noChangeAspect="1"/>
          </p:cNvPicPr>
          <p:nvPr>
            <a:videoFile r:link="rId2"/>
            <p:custDataLst>
              <p:tags r:id="rId3"/>
            </p:custDataLst>
            <p:extLst>
              <p:ext uri="{DAA4B4D4-6D71-4841-9C94-3DE7FCFB9230}">
                <p14:media xmlns:p14="http://schemas.microsoft.com/office/powerpoint/2010/main" r:embed="rId4">
                  <p14:trim st="360514" end="96888.9183"/>
                </p14:media>
              </p:ext>
              <p:ext uri="{42D2F446-02D8-4167-A562-619A0277C38B}">
                <p15:isNarration xmlns:p15="http://schemas.microsoft.com/office/powerpoint/2012/main" val="1"/>
              </p:ext>
            </p:extLst>
          </p:nvPr>
        </p:nvPicPr>
        <p:blipFill>
          <a:blip r:embed="rId8"/>
          <a:stretch>
            <a:fillRect/>
          </a:stretch>
        </p:blipFill>
        <p:spPr>
          <a:xfrm>
            <a:off x="8813800" y="101600"/>
            <a:ext cx="228600" cy="228600"/>
          </a:xfrm>
          <a:prstGeom prst="rect">
            <a:avLst/>
          </a:prstGeom>
        </p:spPr>
      </p:pic>
    </p:spTree>
  </p:cSld>
  <p:clrMapOvr>
    <a:masterClrMapping/>
  </p:clrMapOvr>
  <p:transition spd="slow" advTm="748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03238" y="228600"/>
            <a:ext cx="3302000" cy="1570038"/>
          </a:xfrm>
          <a:prstGeom prst="rect">
            <a:avLst/>
          </a:prstGeom>
          <a:noFill/>
        </p:spPr>
        <p:txBody>
          <a:bodyPr>
            <a:spAutoFit/>
          </a:bodyPr>
          <a:lstStyle/>
          <a:p>
            <a:pPr>
              <a:defRPr/>
            </a:pPr>
            <a:r>
              <a:rPr lang="en-US" sz="3200" spc="-100">
                <a:solidFill>
                  <a:schemeClr val="tx2"/>
                </a:solidFill>
                <a:latin typeface="+mj-lt"/>
                <a:ea typeface="+mj-ea"/>
                <a:cs typeface="+mj-cs"/>
              </a:rPr>
              <a:t>162 different schools </a:t>
            </a:r>
            <a:r>
              <a:rPr lang="en-US" sz="3200" spc="-100" dirty="0">
                <a:solidFill>
                  <a:schemeClr val="tx2"/>
                </a:solidFill>
                <a:latin typeface="+mj-lt"/>
                <a:ea typeface="+mj-ea"/>
                <a:cs typeface="+mj-cs"/>
              </a:rPr>
              <a:t>in </a:t>
            </a:r>
            <a:r>
              <a:rPr lang="en-US" sz="3200" spc="-100">
                <a:solidFill>
                  <a:schemeClr val="tx2"/>
                </a:solidFill>
                <a:latin typeface="+mj-lt"/>
                <a:ea typeface="+mj-ea"/>
                <a:cs typeface="+mj-cs"/>
              </a:rPr>
              <a:t>28 districts</a:t>
            </a:r>
            <a:endParaRPr lang="en-US" sz="3200" spc="-100" dirty="0">
              <a:solidFill>
                <a:schemeClr val="tx2"/>
              </a:solidFill>
              <a:latin typeface="+mj-lt"/>
              <a:ea typeface="+mj-ea"/>
              <a:cs typeface="+mj-cs"/>
            </a:endParaRPr>
          </a:p>
        </p:txBody>
      </p:sp>
      <p:pic>
        <p:nvPicPr>
          <p:cNvPr id="53251" name="Picture 1"/>
          <p:cNvPicPr>
            <a:picLocks noChangeAspect="1"/>
          </p:cNvPicPr>
          <p:nvPr/>
        </p:nvPicPr>
        <p:blipFill>
          <a:blip r:embed="rId6">
            <a:extLst>
              <a:ext uri="{28A0092B-C50C-407E-A947-70E740481C1C}">
                <a14:useLocalDpi xmlns:a14="http://schemas.microsoft.com/office/drawing/2010/main" val="0"/>
              </a:ext>
            </a:extLst>
          </a:blip>
          <a:srcRect r="27159"/>
          <a:stretch>
            <a:fillRect/>
          </a:stretch>
        </p:blipFill>
        <p:spPr bwMode="auto">
          <a:xfrm>
            <a:off x="3360738" y="42863"/>
            <a:ext cx="1760537" cy="681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Picture 2"/>
          <p:cNvPicPr>
            <a:picLocks noChangeAspect="1"/>
          </p:cNvPicPr>
          <p:nvPr/>
        </p:nvPicPr>
        <p:blipFill>
          <a:blip r:embed="rId7">
            <a:extLst>
              <a:ext uri="{28A0092B-C50C-407E-A947-70E740481C1C}">
                <a14:useLocalDpi xmlns:a14="http://schemas.microsoft.com/office/drawing/2010/main" val="0"/>
              </a:ext>
            </a:extLst>
          </a:blip>
          <a:srcRect r="25562"/>
          <a:stretch>
            <a:fillRect/>
          </a:stretch>
        </p:blipFill>
        <p:spPr bwMode="auto">
          <a:xfrm>
            <a:off x="5121275" y="47625"/>
            <a:ext cx="1704975" cy="681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8"/>
          <p:cNvPicPr>
            <a:picLocks noChangeAspect="1"/>
          </p:cNvPicPr>
          <p:nvPr/>
        </p:nvPicPr>
        <p:blipFill>
          <a:blip r:embed="rId8">
            <a:extLst>
              <a:ext uri="{28A0092B-C50C-407E-A947-70E740481C1C}">
                <a14:useLocalDpi xmlns:a14="http://schemas.microsoft.com/office/drawing/2010/main" val="0"/>
              </a:ext>
            </a:extLst>
          </a:blip>
          <a:srcRect r="27957"/>
          <a:stretch>
            <a:fillRect/>
          </a:stretch>
        </p:blipFill>
        <p:spPr bwMode="auto">
          <a:xfrm>
            <a:off x="6808788" y="47625"/>
            <a:ext cx="1646237" cy="681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3254" name="Group 39"/>
          <p:cNvGrpSpPr>
            <a:grpSpLocks/>
          </p:cNvGrpSpPr>
          <p:nvPr/>
        </p:nvGrpSpPr>
        <p:grpSpPr bwMode="auto">
          <a:xfrm>
            <a:off x="158750" y="1982788"/>
            <a:ext cx="3184525" cy="4141787"/>
            <a:chOff x="140017" y="1750384"/>
            <a:chExt cx="3185246" cy="4141663"/>
          </a:xfrm>
        </p:grpSpPr>
        <p:pic>
          <p:nvPicPr>
            <p:cNvPr id="53255" name="Picture 7"/>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40017" y="1750384"/>
              <a:ext cx="3185246" cy="414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6" name="Picture 1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307582" y="4754880"/>
              <a:ext cx="78086" cy="112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7" name="Picture 12"/>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051560" y="4038963"/>
              <a:ext cx="79255" cy="115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8" name="Picture 13"/>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145949" y="3850568"/>
              <a:ext cx="79255" cy="115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9" name="Picture 14"/>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259790" y="3763298"/>
              <a:ext cx="79255" cy="115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0" name="Picture 15"/>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473244" y="3677105"/>
              <a:ext cx="84643" cy="123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1" name="Picture 16"/>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660622" y="3792651"/>
              <a:ext cx="79255" cy="115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2" name="Picture 17"/>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671648" y="3995755"/>
              <a:ext cx="79255" cy="115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3" name="Picture 18"/>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315161" y="3450189"/>
              <a:ext cx="79255" cy="115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4" name="Picture 19"/>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259789" y="3267233"/>
              <a:ext cx="79255" cy="115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5" name="Picture 20"/>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051560" y="3061569"/>
              <a:ext cx="79255" cy="115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6" name="Picture 21"/>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2240957" y="3537459"/>
              <a:ext cx="79255" cy="115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7" name="Picture 22"/>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501238" y="4526280"/>
              <a:ext cx="79255" cy="115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8" name="Picture 23"/>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106321" y="2514955"/>
              <a:ext cx="79255" cy="115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9" name="Picture 24"/>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299416" y="4200898"/>
              <a:ext cx="79255" cy="115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70" name="Picture 25"/>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860387" y="4526280"/>
              <a:ext cx="79255" cy="115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71" name="Picture 26"/>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976565" y="4526280"/>
              <a:ext cx="79255" cy="115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72" name="Picture 27"/>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995602" y="4282621"/>
              <a:ext cx="79255" cy="115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73" name="Picture 28"/>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2231136" y="3879921"/>
              <a:ext cx="79255" cy="115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74" name="Picture 30"/>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478632" y="3003652"/>
              <a:ext cx="79255" cy="115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75" name="Picture 31"/>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065214" y="5165874"/>
              <a:ext cx="79255" cy="115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76" name="Picture 32"/>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540865" y="4867670"/>
              <a:ext cx="79255" cy="115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77" name="Picture 33"/>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399377" y="5376910"/>
              <a:ext cx="79255" cy="115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78" name="Picture 34"/>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62261" y="4106253"/>
              <a:ext cx="79255" cy="115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79" name="Picture 35"/>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542547" y="2660142"/>
              <a:ext cx="79255" cy="115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80" name="Picture 36"/>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235906" y="5020436"/>
              <a:ext cx="79255" cy="115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81" name="Picture 37"/>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439004" y="2448361"/>
              <a:ext cx="79255" cy="115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82" name="Picture 38"/>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2191508" y="4962519"/>
              <a:ext cx="79255" cy="115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tmp4756">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st="367997" end="88883.9183"/>
                </p14:media>
              </p:ext>
              <p:ext uri="{42D2F446-02D8-4167-A562-619A0277C38B}">
                <p15:isNarration xmlns:p15="http://schemas.microsoft.com/office/powerpoint/2012/main" val="1"/>
              </p:ext>
            </p:extLst>
          </p:nvPr>
        </p:nvPicPr>
        <p:blipFill>
          <a:blip r:embed="rId15"/>
          <a:stretch>
            <a:fillRect/>
          </a:stretch>
        </p:blipFill>
        <p:spPr>
          <a:xfrm>
            <a:off x="8813800" y="101600"/>
            <a:ext cx="228600" cy="228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005"/>
    </mc:Choice>
    <mc:Fallback xmlns="">
      <p:transition spd="slow" advTm="80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457200" y="639763"/>
            <a:ext cx="7620000" cy="777875"/>
          </a:xfrm>
        </p:spPr>
        <p:txBody>
          <a:bodyPr/>
          <a:lstStyle/>
          <a:p>
            <a:pPr eaLnBrk="1" fontAlgn="auto" hangingPunct="1">
              <a:spcAft>
                <a:spcPts val="0"/>
              </a:spcAft>
              <a:defRPr/>
            </a:pPr>
            <a:r>
              <a:rPr lang="en-US" altLang="en-US" sz="4400" dirty="0" smtClean="0"/>
              <a:t>Additional support</a:t>
            </a:r>
          </a:p>
        </p:txBody>
      </p:sp>
      <p:sp>
        <p:nvSpPr>
          <p:cNvPr id="41987" name="Content Placeholder 2"/>
          <p:cNvSpPr>
            <a:spLocks noGrp="1"/>
          </p:cNvSpPr>
          <p:nvPr>
            <p:ph idx="1"/>
          </p:nvPr>
        </p:nvSpPr>
        <p:spPr>
          <a:xfrm>
            <a:off x="914400" y="1554163"/>
            <a:ext cx="7315200" cy="4754562"/>
          </a:xfrm>
        </p:spPr>
        <p:txBody>
          <a:bodyPr/>
          <a:lstStyle/>
          <a:p>
            <a:pPr marL="68263" lvl="1" indent="0" eaLnBrk="1" hangingPunct="1">
              <a:lnSpc>
                <a:spcPct val="80000"/>
              </a:lnSpc>
              <a:buFont typeface="Arial" charset="0"/>
              <a:buNone/>
              <a:defRPr/>
            </a:pPr>
            <a:r>
              <a:rPr lang="en-US" altLang="en-US" sz="2800" dirty="0" smtClean="0"/>
              <a:t>In some circumstances </a:t>
            </a:r>
            <a:r>
              <a:rPr lang="en-US" altLang="en-US" sz="2800" smtClean="0"/>
              <a:t>and                                “</a:t>
            </a:r>
            <a:r>
              <a:rPr lang="en-US" altLang="en-US" sz="2800" dirty="0" smtClean="0"/>
              <a:t>after exhausting all other available resources”:</a:t>
            </a:r>
            <a:endParaRPr lang="en-US" altLang="en-US" dirty="0" smtClean="0"/>
          </a:p>
          <a:p>
            <a:pPr marL="328613" indent="-342900" eaLnBrk="1" hangingPunct="1">
              <a:buFont typeface="Arial" charset="0"/>
              <a:buChar char="•"/>
              <a:defRPr/>
            </a:pPr>
            <a:r>
              <a:rPr lang="en-US" altLang="en-US" sz="2000" dirty="0" smtClean="0"/>
              <a:t>Tutoring </a:t>
            </a:r>
          </a:p>
          <a:p>
            <a:pPr marL="328613" indent="-342900" eaLnBrk="1" hangingPunct="1">
              <a:buFont typeface="Arial" charset="0"/>
              <a:buChar char="•"/>
              <a:defRPr/>
            </a:pPr>
            <a:r>
              <a:rPr lang="en-US" altLang="en-US" sz="2000" dirty="0" smtClean="0"/>
              <a:t>School uniforms </a:t>
            </a:r>
          </a:p>
          <a:p>
            <a:pPr marL="328613" indent="-342900" eaLnBrk="1" hangingPunct="1">
              <a:buFont typeface="Arial" charset="0"/>
              <a:buChar char="•"/>
              <a:defRPr/>
            </a:pPr>
            <a:r>
              <a:rPr lang="en-US" altLang="en-US" sz="2000" dirty="0" smtClean="0"/>
              <a:t>Fees</a:t>
            </a:r>
          </a:p>
          <a:p>
            <a:pPr marL="328613" indent="-342900" eaLnBrk="1" hangingPunct="1">
              <a:buFont typeface="Arial" charset="0"/>
              <a:buChar char="•"/>
              <a:defRPr/>
            </a:pPr>
            <a:r>
              <a:rPr lang="en-US" altLang="en-US" sz="2000" dirty="0" smtClean="0"/>
              <a:t>Transportation to participate in after school activities (extended day, extra curricular activities)</a:t>
            </a:r>
          </a:p>
          <a:p>
            <a:pPr marL="328613" indent="-342900" eaLnBrk="1" hangingPunct="1">
              <a:buFont typeface="Arial" charset="0"/>
              <a:buChar char="•"/>
              <a:defRPr/>
            </a:pPr>
            <a:r>
              <a:rPr lang="en-US" altLang="en-US" sz="2000" dirty="0" smtClean="0"/>
              <a:t>Clothing, shoes, school supplies</a:t>
            </a:r>
          </a:p>
          <a:p>
            <a:pPr marL="328613" indent="-342900" eaLnBrk="1" hangingPunct="1">
              <a:buFont typeface="Arial" charset="0"/>
              <a:buChar char="•"/>
              <a:defRPr/>
            </a:pPr>
            <a:r>
              <a:rPr lang="en-US" altLang="en-US" sz="2000" dirty="0" smtClean="0"/>
              <a:t>Contact Amy for specific support</a:t>
            </a:r>
          </a:p>
          <a:p>
            <a:pPr marL="114300" indent="0">
              <a:buFont typeface="Arial" charset="0"/>
              <a:buNone/>
              <a:defRPr/>
            </a:pPr>
            <a:r>
              <a:rPr lang="en-US" altLang="en-US" sz="2400" dirty="0" smtClean="0"/>
              <a:t>Last year, 21 </a:t>
            </a:r>
            <a:r>
              <a:rPr lang="en-US" altLang="en-US" sz="2400" dirty="0"/>
              <a:t>high school KIT students </a:t>
            </a:r>
            <a:r>
              <a:rPr lang="en-US" altLang="en-US" sz="2400" dirty="0" smtClean="0"/>
              <a:t>accessed </a:t>
            </a:r>
            <a:r>
              <a:rPr lang="en-US" altLang="en-US" sz="2400" dirty="0"/>
              <a:t>classes and activities such as Running Start, </a:t>
            </a:r>
            <a:r>
              <a:rPr lang="en-US" altLang="en-US" sz="2400" dirty="0" err="1"/>
              <a:t>Sno</a:t>
            </a:r>
            <a:r>
              <a:rPr lang="en-US" altLang="en-US" sz="2400" dirty="0"/>
              <a:t>-Isle, Advanced Placement, and DECA with support from our KIT program.</a:t>
            </a:r>
          </a:p>
          <a:p>
            <a:pPr marL="328613" indent="-342900" eaLnBrk="1" hangingPunct="1">
              <a:buFont typeface="Arial" charset="0"/>
              <a:buChar char="•"/>
              <a:defRPr/>
            </a:pPr>
            <a:endParaRPr lang="en-US" altLang="en-US" sz="2400" dirty="0" smtClean="0"/>
          </a:p>
        </p:txBody>
      </p:sp>
      <p:pic>
        <p:nvPicPr>
          <p:cNvPr id="55300"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57900" y="206375"/>
            <a:ext cx="2193925"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tmp4756">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st="376002" end="72764.9183"/>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p:spTree>
  </p:cSld>
  <p:clrMapOvr>
    <a:masterClrMapping/>
  </p:clrMapOvr>
  <p:transition spd="slow" advTm="161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457200" y="593725"/>
            <a:ext cx="5807075" cy="1281113"/>
          </a:xfrm>
        </p:spPr>
        <p:txBody>
          <a:bodyPr/>
          <a:lstStyle/>
          <a:p>
            <a:pPr eaLnBrk="1" fontAlgn="auto" hangingPunct="1">
              <a:spcAft>
                <a:spcPts val="0"/>
              </a:spcAft>
              <a:defRPr/>
            </a:pPr>
            <a:r>
              <a:rPr lang="en-US" altLang="en-US" sz="4400" dirty="0" smtClean="0"/>
              <a:t>How can I support our KIT kids?</a:t>
            </a:r>
          </a:p>
        </p:txBody>
      </p:sp>
      <p:sp>
        <p:nvSpPr>
          <p:cNvPr id="57347" name="Rectangle 3"/>
          <p:cNvSpPr>
            <a:spLocks noGrp="1" noChangeArrowheads="1"/>
          </p:cNvSpPr>
          <p:nvPr>
            <p:ph idx="1"/>
          </p:nvPr>
        </p:nvSpPr>
        <p:spPr>
          <a:xfrm>
            <a:off x="914400" y="2193925"/>
            <a:ext cx="7162800" cy="4206875"/>
          </a:xfrm>
        </p:spPr>
        <p:txBody>
          <a:bodyPr/>
          <a:lstStyle/>
          <a:p>
            <a:pPr eaLnBrk="1" hangingPunct="1"/>
            <a:r>
              <a:rPr lang="en-US" altLang="en-US" sz="2800" smtClean="0"/>
              <a:t>Teach to the ceiling; support from the floor</a:t>
            </a:r>
          </a:p>
          <a:p>
            <a:pPr lvl="1" eaLnBrk="1" hangingPunct="1"/>
            <a:r>
              <a:rPr lang="en-US" altLang="en-US" sz="2400" smtClean="0"/>
              <a:t>They need to be held to the same standards</a:t>
            </a:r>
          </a:p>
          <a:p>
            <a:pPr lvl="1" eaLnBrk="1" hangingPunct="1"/>
            <a:r>
              <a:rPr lang="en-US" altLang="en-US" sz="2400" smtClean="0"/>
              <a:t>They need differentiated support</a:t>
            </a:r>
          </a:p>
          <a:p>
            <a:pPr lvl="1" eaLnBrk="1" hangingPunct="1"/>
            <a:r>
              <a:rPr lang="en-US" altLang="en-US" sz="2400" smtClean="0"/>
              <a:t>Support looks different for each student</a:t>
            </a:r>
          </a:p>
          <a:p>
            <a:pPr eaLnBrk="1" hangingPunct="1"/>
            <a:r>
              <a:rPr lang="en-US" altLang="en-US" sz="2800" smtClean="0"/>
              <a:t>Be sensitive to their situation and respect their privacy</a:t>
            </a:r>
          </a:p>
          <a:p>
            <a:pPr eaLnBrk="1" hangingPunct="1"/>
            <a:endParaRPr lang="en-US" altLang="en-US" sz="2600" smtClean="0">
              <a:solidFill>
                <a:schemeClr val="tx2"/>
              </a:solidFill>
            </a:endParaRPr>
          </a:p>
        </p:txBody>
      </p:sp>
      <p:pic>
        <p:nvPicPr>
          <p:cNvPr id="5" name="Picture 4"/>
          <p:cNvPicPr>
            <a:picLocks noChangeAspect="1"/>
          </p:cNvPicPr>
          <p:nvPr/>
        </p:nvPicPr>
        <p:blipFill rotWithShape="1">
          <a:blip r:embed="rId6"/>
          <a:srcRect l="3653" t="4908" r="56954" b="6623"/>
          <a:stretch/>
        </p:blipFill>
        <p:spPr>
          <a:xfrm rot="538129">
            <a:off x="6371040" y="212826"/>
            <a:ext cx="1652622" cy="1989268"/>
          </a:xfrm>
          <a:prstGeom prst="rect">
            <a:avLst/>
          </a:prstGeom>
          <a:effectLst>
            <a:softEdge rad="76200"/>
          </a:effectLst>
        </p:spPr>
      </p:pic>
      <p:pic>
        <p:nvPicPr>
          <p:cNvPr id="2" name="tmp4756">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st="392121" end="56531.9183"/>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232"/>
    </mc:Choice>
    <mc:Fallback xmlns="">
      <p:transition spd="slow" advTm="16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1" y="593725"/>
            <a:ext cx="7620000" cy="1006475"/>
          </a:xfrm>
        </p:spPr>
        <p:txBody>
          <a:bodyPr/>
          <a:lstStyle/>
          <a:p>
            <a:pPr eaLnBrk="1" hangingPunct="1">
              <a:defRPr/>
            </a:pPr>
            <a:r>
              <a:rPr lang="en-US" altLang="en-US" sz="4800" dirty="0"/>
              <a:t>How can I support our KIT </a:t>
            </a:r>
            <a:r>
              <a:rPr lang="en-US" altLang="en-US" sz="4800" dirty="0" err="1" smtClean="0"/>
              <a:t>KIT</a:t>
            </a:r>
            <a:r>
              <a:rPr lang="en-US" altLang="en-US" sz="4800" dirty="0" smtClean="0"/>
              <a:t> kids</a:t>
            </a:r>
            <a:r>
              <a:rPr lang="en-US" altLang="en-US" sz="4800" dirty="0"/>
              <a:t>?</a:t>
            </a:r>
            <a:endParaRPr lang="en-US" dirty="0"/>
          </a:p>
        </p:txBody>
      </p:sp>
      <p:sp>
        <p:nvSpPr>
          <p:cNvPr id="59395" name="Content Placeholder 3"/>
          <p:cNvSpPr>
            <a:spLocks noGrp="1"/>
          </p:cNvSpPr>
          <p:nvPr>
            <p:ph idx="1"/>
          </p:nvPr>
        </p:nvSpPr>
        <p:spPr>
          <a:xfrm>
            <a:off x="868363" y="1782763"/>
            <a:ext cx="7208837" cy="4618037"/>
          </a:xfrm>
        </p:spPr>
        <p:txBody>
          <a:bodyPr/>
          <a:lstStyle/>
          <a:p>
            <a:pPr eaLnBrk="1" hangingPunct="1"/>
            <a:r>
              <a:rPr lang="en-US" altLang="en-US" sz="2400" smtClean="0"/>
              <a:t>Be aware of signs of homelessness</a:t>
            </a:r>
          </a:p>
          <a:p>
            <a:pPr lvl="1" eaLnBrk="1" hangingPunct="1"/>
            <a:r>
              <a:rPr lang="en-US" altLang="en-US" sz="1800" smtClean="0"/>
              <a:t>Wearing the same clothes </a:t>
            </a:r>
          </a:p>
          <a:p>
            <a:pPr lvl="1" eaLnBrk="1" hangingPunct="1"/>
            <a:r>
              <a:rPr lang="en-US" altLang="en-US" sz="1800" smtClean="0"/>
              <a:t>Lack of personal hygiene</a:t>
            </a:r>
          </a:p>
          <a:p>
            <a:pPr lvl="1" eaLnBrk="1" hangingPunct="1"/>
            <a:r>
              <a:rPr lang="en-US" altLang="en-US" sz="1800" smtClean="0"/>
              <a:t>Arriving tardy</a:t>
            </a:r>
          </a:p>
          <a:p>
            <a:pPr lvl="1" eaLnBrk="1" hangingPunct="1"/>
            <a:r>
              <a:rPr lang="en-US" altLang="en-US" sz="1800" smtClean="0"/>
              <a:t>Difficulty completing homework assignments</a:t>
            </a:r>
          </a:p>
          <a:p>
            <a:pPr eaLnBrk="1" hangingPunct="1"/>
            <a:r>
              <a:rPr lang="en-US" altLang="en-US" sz="2400" smtClean="0"/>
              <a:t>You may hear comments like </a:t>
            </a:r>
          </a:p>
          <a:p>
            <a:pPr lvl="1" eaLnBrk="1" hangingPunct="1"/>
            <a:r>
              <a:rPr lang="en-US" altLang="en-US" sz="1800" smtClean="0"/>
              <a:t>“We are moving around a lot right now.”</a:t>
            </a:r>
          </a:p>
          <a:p>
            <a:pPr lvl="1" eaLnBrk="1" hangingPunct="1"/>
            <a:r>
              <a:rPr lang="en-US" altLang="en-US" sz="1800" smtClean="0"/>
              <a:t>“I am staying with a friend.”</a:t>
            </a:r>
          </a:p>
          <a:p>
            <a:pPr lvl="1" eaLnBrk="1" hangingPunct="1"/>
            <a:r>
              <a:rPr lang="en-US" altLang="en-US" sz="1800" smtClean="0"/>
              <a:t>We just moved and I don’t know my address.”</a:t>
            </a:r>
          </a:p>
          <a:p>
            <a:pPr eaLnBrk="1" hangingPunct="1"/>
            <a:r>
              <a:rPr lang="en-US" altLang="en-US" sz="2400" smtClean="0"/>
              <a:t>If you think a student may qualify, let us know so we can determine eligibility and provide support</a:t>
            </a:r>
          </a:p>
          <a:p>
            <a:pPr lvl="1" eaLnBrk="1" hangingPunct="1"/>
            <a:r>
              <a:rPr lang="en-US" altLang="en-US" sz="1800" smtClean="0"/>
              <a:t>Information comes up in IEP meetings, BECCA meetings, conversations with parents, etc.</a:t>
            </a:r>
          </a:p>
        </p:txBody>
      </p:sp>
      <p:pic>
        <p:nvPicPr>
          <p:cNvPr id="2" name="Picture 1"/>
          <p:cNvPicPr>
            <a:picLocks noChangeAspect="1"/>
          </p:cNvPicPr>
          <p:nvPr/>
        </p:nvPicPr>
        <p:blipFill rotWithShape="1">
          <a:blip r:embed="rId6"/>
          <a:srcRect l="3653" t="4908" r="56954" b="6623"/>
          <a:stretch/>
        </p:blipFill>
        <p:spPr>
          <a:xfrm rot="538129">
            <a:off x="6371040" y="212826"/>
            <a:ext cx="1652622" cy="1989268"/>
          </a:xfrm>
          <a:prstGeom prst="rect">
            <a:avLst/>
          </a:prstGeom>
          <a:effectLst>
            <a:softEdge rad="76200"/>
          </a:effectLst>
        </p:spPr>
      </p:pic>
      <p:pic>
        <p:nvPicPr>
          <p:cNvPr id="4" name="tmp4756">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st="408354" end="41223.9183"/>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307"/>
    </mc:Choice>
    <mc:Fallback xmlns="">
      <p:transition spd="slow" advTm="15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1" y="593725"/>
            <a:ext cx="7620000" cy="1006475"/>
          </a:xfrm>
        </p:spPr>
        <p:txBody>
          <a:bodyPr/>
          <a:lstStyle/>
          <a:p>
            <a:pPr eaLnBrk="1" hangingPunct="1">
              <a:defRPr/>
            </a:pPr>
            <a:r>
              <a:rPr lang="en-US" dirty="0" smtClean="0"/>
              <a:t>What can I do to help?</a:t>
            </a:r>
            <a:endParaRPr lang="en-US" dirty="0"/>
          </a:p>
        </p:txBody>
      </p:sp>
      <p:sp>
        <p:nvSpPr>
          <p:cNvPr id="61443" name="Content Placeholder 3"/>
          <p:cNvSpPr>
            <a:spLocks noGrp="1"/>
          </p:cNvSpPr>
          <p:nvPr>
            <p:ph idx="1"/>
          </p:nvPr>
        </p:nvSpPr>
        <p:spPr>
          <a:xfrm>
            <a:off x="868363" y="1600200"/>
            <a:ext cx="7208837" cy="4800600"/>
          </a:xfrm>
        </p:spPr>
        <p:txBody>
          <a:bodyPr/>
          <a:lstStyle/>
          <a:p>
            <a:pPr eaLnBrk="1" hangingPunct="1"/>
            <a:r>
              <a:rPr lang="en-US" altLang="en-US" sz="2800" smtClean="0"/>
              <a:t>Volunteer at a shelter or social service agency</a:t>
            </a:r>
          </a:p>
          <a:p>
            <a:pPr eaLnBrk="1" hangingPunct="1"/>
            <a:r>
              <a:rPr lang="en-US" altLang="en-US" sz="2800" smtClean="0"/>
              <a:t>Be a mentor at a school</a:t>
            </a:r>
          </a:p>
          <a:p>
            <a:pPr eaLnBrk="1" hangingPunct="1"/>
            <a:r>
              <a:rPr lang="en-US" altLang="en-US" sz="2800" smtClean="0"/>
              <a:t>Donate to an organization that supports the homeless</a:t>
            </a:r>
          </a:p>
          <a:p>
            <a:pPr lvl="1" eaLnBrk="1" hangingPunct="1"/>
            <a:r>
              <a:rPr lang="en-US" altLang="en-US" sz="2400" smtClean="0"/>
              <a:t>SchoolBell, Clothes for Kids, Volunteers of America, United Way, Everett Public Schools Foundation Stuff the Bus for Kids campaign, shelters</a:t>
            </a:r>
          </a:p>
          <a:p>
            <a:pPr eaLnBrk="1" hangingPunct="1"/>
            <a:r>
              <a:rPr lang="en-US" altLang="en-US" sz="2800" smtClean="0"/>
              <a:t>Advocate for living wage jobs, low income housing, and support for social services</a:t>
            </a:r>
          </a:p>
        </p:txBody>
      </p:sp>
      <p:pic>
        <p:nvPicPr>
          <p:cNvPr id="2" name="Picture 1"/>
          <p:cNvPicPr>
            <a:picLocks noChangeAspect="1"/>
          </p:cNvPicPr>
          <p:nvPr/>
        </p:nvPicPr>
        <p:blipFill rotWithShape="1">
          <a:blip r:embed="rId6"/>
          <a:srcRect l="3653" t="4908" r="56954" b="6623"/>
          <a:stretch/>
        </p:blipFill>
        <p:spPr>
          <a:xfrm rot="538129">
            <a:off x="6774802" y="244492"/>
            <a:ext cx="1281419" cy="1542449"/>
          </a:xfrm>
          <a:prstGeom prst="rect">
            <a:avLst/>
          </a:prstGeom>
          <a:effectLst>
            <a:softEdge rad="76200"/>
          </a:effectLst>
        </p:spPr>
      </p:pic>
      <p:pic>
        <p:nvPicPr>
          <p:cNvPr id="4" name="tmp4756">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st="423662" end="31812.9183"/>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411"/>
    </mc:Choice>
    <mc:Fallback xmlns="">
      <p:transition spd="slow" advTm="94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Who do I talk to for more information?</a:t>
            </a:r>
            <a:endParaRPr lang="en-US"/>
          </a:p>
        </p:txBody>
      </p:sp>
      <p:sp>
        <p:nvSpPr>
          <p:cNvPr id="5" name="Content Placeholder 4"/>
          <p:cNvSpPr>
            <a:spLocks noGrp="1"/>
          </p:cNvSpPr>
          <p:nvPr>
            <p:ph idx="1"/>
          </p:nvPr>
        </p:nvSpPr>
        <p:spPr/>
        <p:txBody>
          <a:bodyPr/>
          <a:lstStyle/>
          <a:p>
            <a:r>
              <a:rPr lang="en-US" dirty="0" smtClean="0"/>
              <a:t>For more information, questions, or if you think a student might be eligible for KIT support, talk to:</a:t>
            </a:r>
          </a:p>
          <a:p>
            <a:r>
              <a:rPr lang="en-US" dirty="0" smtClean="0"/>
              <a:t>1) Your building contact</a:t>
            </a:r>
          </a:p>
          <a:p>
            <a:r>
              <a:rPr lang="en-US" dirty="0" smtClean="0"/>
              <a:t>2) Amy Perusse, KIT Facilitator, ext. 4032</a:t>
            </a:r>
          </a:p>
          <a:p>
            <a:pPr marL="114300" indent="0">
              <a:buNone/>
            </a:pPr>
            <a:endParaRPr lang="en-US" dirty="0"/>
          </a:p>
        </p:txBody>
      </p:sp>
      <p:pic>
        <p:nvPicPr>
          <p:cNvPr id="92164" name="Picture 4" descr="Image result for hel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11045" y="2468880"/>
            <a:ext cx="2548715" cy="3749040"/>
          </a:xfrm>
          <a:prstGeom prst="rect">
            <a:avLst/>
          </a:prstGeom>
          <a:noFill/>
          <a:extLst>
            <a:ext uri="{909E8E84-426E-40DD-AFC4-6F175D3DCCD1}">
              <a14:hiddenFill xmlns:a14="http://schemas.microsoft.com/office/drawing/2010/main">
                <a:solidFill>
                  <a:srgbClr val="FFFFFF"/>
                </a:solidFill>
              </a14:hiddenFill>
            </a:ext>
          </a:extLst>
        </p:spPr>
      </p:pic>
      <p:pic>
        <p:nvPicPr>
          <p:cNvPr id="3" name="tmp4756">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st="433073" end="15501.9183"/>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p:spTree>
    <p:extLst>
      <p:ext uri="{BB962C8B-B14F-4D97-AF65-F5344CB8AC3E}">
        <p14:creationId xmlns:p14="http://schemas.microsoft.com/office/powerpoint/2010/main" val="2063679618"/>
      </p:ext>
    </p:extLst>
  </p:cSld>
  <p:clrMapOvr>
    <a:masterClrMapping/>
  </p:clrMapOvr>
  <mc:AlternateContent xmlns:mc="http://schemas.openxmlformats.org/markup-compatibility/2006" xmlns:p14="http://schemas.microsoft.com/office/powerpoint/2010/main">
    <mc:Choice Requires="p14">
      <p:transition spd="slow" p14:dur="2000" advTm="16311"/>
    </mc:Choice>
    <mc:Fallback xmlns="">
      <p:transition spd="slow" advTm="16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4"/>
          <p:cNvSpPr>
            <a:spLocks noGrp="1"/>
          </p:cNvSpPr>
          <p:nvPr>
            <p:ph type="title"/>
          </p:nvPr>
        </p:nvSpPr>
        <p:spPr>
          <a:xfrm>
            <a:off x="457201" y="639763"/>
            <a:ext cx="7620000" cy="777875"/>
          </a:xfrm>
        </p:spPr>
        <p:txBody>
          <a:bodyPr/>
          <a:lstStyle/>
          <a:p>
            <a:pPr eaLnBrk="1" fontAlgn="auto" hangingPunct="1">
              <a:spcAft>
                <a:spcPts val="0"/>
              </a:spcAft>
              <a:defRPr/>
            </a:pPr>
            <a:r>
              <a:rPr lang="en-US" altLang="en-US" dirty="0" smtClean="0"/>
              <a:t>Turn and talk</a:t>
            </a:r>
          </a:p>
        </p:txBody>
      </p:sp>
      <p:sp>
        <p:nvSpPr>
          <p:cNvPr id="63491" name="Content Placeholder 5"/>
          <p:cNvSpPr>
            <a:spLocks noGrp="1"/>
          </p:cNvSpPr>
          <p:nvPr>
            <p:ph idx="1"/>
          </p:nvPr>
        </p:nvSpPr>
        <p:spPr>
          <a:xfrm>
            <a:off x="868363" y="1600200"/>
            <a:ext cx="7208837" cy="4800600"/>
          </a:xfrm>
        </p:spPr>
        <p:txBody>
          <a:bodyPr/>
          <a:lstStyle/>
          <a:p>
            <a:pPr eaLnBrk="1" hangingPunct="1"/>
            <a:r>
              <a:rPr lang="en-US" altLang="en-US" sz="2800" smtClean="0"/>
              <a:t>Where does your job overlap with McKinney-Vento?</a:t>
            </a:r>
          </a:p>
          <a:p>
            <a:pPr eaLnBrk="1" hangingPunct="1"/>
            <a:r>
              <a:rPr lang="en-US" altLang="en-US" sz="2800" smtClean="0"/>
              <a:t>What’s your circle of influence?</a:t>
            </a:r>
          </a:p>
        </p:txBody>
      </p:sp>
      <p:pic>
        <p:nvPicPr>
          <p:cNvPr id="6349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93925" y="3200400"/>
            <a:ext cx="3295650" cy="3295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tmp4756">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st="449384" end="5211.9183"/>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289"/>
    </mc:Choice>
    <mc:Fallback xmlns="">
      <p:transition spd="slow" advTm="10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39763"/>
            <a:ext cx="8031163" cy="1143000"/>
          </a:xfrm>
        </p:spPr>
        <p:txBody>
          <a:bodyPr/>
          <a:lstStyle/>
          <a:p>
            <a:pPr eaLnBrk="1" fontAlgn="auto" hangingPunct="1">
              <a:spcAft>
                <a:spcPts val="0"/>
              </a:spcAft>
              <a:defRPr/>
            </a:pPr>
            <a:r>
              <a:rPr lang="en-US" sz="4400" dirty="0" smtClean="0"/>
              <a:t>Turn and talk</a:t>
            </a:r>
            <a:endParaRPr lang="en-US" sz="4400" dirty="0"/>
          </a:p>
        </p:txBody>
      </p:sp>
      <p:sp>
        <p:nvSpPr>
          <p:cNvPr id="10243" name="Content Placeholder 2"/>
          <p:cNvSpPr>
            <a:spLocks noGrp="1"/>
          </p:cNvSpPr>
          <p:nvPr>
            <p:ph idx="1"/>
          </p:nvPr>
        </p:nvSpPr>
        <p:spPr>
          <a:xfrm>
            <a:off x="868363" y="1782763"/>
            <a:ext cx="7208837" cy="4618037"/>
          </a:xfrm>
        </p:spPr>
        <p:txBody>
          <a:bodyPr/>
          <a:lstStyle/>
          <a:p>
            <a:pPr eaLnBrk="1" hangingPunct="1"/>
            <a:r>
              <a:rPr lang="en-US" altLang="en-US" sz="2800" smtClean="0"/>
              <a:t>Who or what do you think of when you think of homeless students in Everett Public Schools?</a:t>
            </a:r>
          </a:p>
          <a:p>
            <a:pPr eaLnBrk="1" hangingPunct="1"/>
            <a:r>
              <a:rPr lang="en-US" altLang="en-US" sz="2800" smtClean="0"/>
              <a:t>How many homeless students do you think were enrolled in EPS last year?</a:t>
            </a:r>
          </a:p>
        </p:txBody>
      </p:sp>
      <p:pic>
        <p:nvPicPr>
          <p:cNvPr id="1024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44850" y="4251325"/>
            <a:ext cx="2244725" cy="2244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tmp4756">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st="32885" end="389391.9183"/>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2609"/>
    </mc:Choice>
    <mc:Fallback xmlns="">
      <p:transition spd="slow" advTm="426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pPr>
              <a:defRPr/>
            </a:pPr>
            <a:r>
              <a:rPr lang="en-US" sz="5400" smtClean="0"/>
              <a:t>Thank you for your support of our KIT students.</a:t>
            </a:r>
            <a:endParaRPr lang="en-US" sz="5400"/>
          </a:p>
        </p:txBody>
      </p:sp>
      <p:sp>
        <p:nvSpPr>
          <p:cNvPr id="5" name="Subtitle 4"/>
          <p:cNvSpPr>
            <a:spLocks noGrp="1"/>
          </p:cNvSpPr>
          <p:nvPr>
            <p:ph type="subTitle" idx="1"/>
          </p:nvPr>
        </p:nvSpPr>
        <p:spPr>
          <a:xfrm>
            <a:off x="685800" y="4572000"/>
            <a:ext cx="6461125" cy="1066800"/>
          </a:xfrm>
        </p:spPr>
        <p:txBody>
          <a:bodyPr/>
          <a:lstStyle/>
          <a:p>
            <a:pPr>
              <a:defRPr/>
            </a:pPr>
            <a:endParaRPr lang="en-US"/>
          </a:p>
        </p:txBody>
      </p:sp>
      <p:pic>
        <p:nvPicPr>
          <p:cNvPr id="2" name="tmp4756">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st="459674" end="74.9183"/>
                </p14:media>
              </p:ext>
              <p:ext uri="{42D2F446-02D8-4167-A562-619A0277C38B}">
                <p15:isNarration xmlns:p15="http://schemas.microsoft.com/office/powerpoint/2012/main" val="1"/>
              </p:ext>
            </p:extLst>
          </p:nvPr>
        </p:nvPicPr>
        <p:blipFill>
          <a:blip r:embed="rId6"/>
          <a:stretch>
            <a:fillRect/>
          </a:stretch>
        </p:blipFill>
        <p:spPr>
          <a:xfrm>
            <a:off x="8813800" y="101600"/>
            <a:ext cx="228600" cy="228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137"/>
    </mc:Choice>
    <mc:Fallback xmlns="">
      <p:transition spd="slow" advTm="51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502920" y="457200"/>
            <a:ext cx="8015605" cy="1050925"/>
          </a:xfrm>
        </p:spPr>
        <p:txBody>
          <a:bodyPr/>
          <a:lstStyle/>
          <a:p>
            <a:pPr eaLnBrk="1" fontAlgn="auto" hangingPunct="1">
              <a:spcAft>
                <a:spcPts val="0"/>
              </a:spcAft>
              <a:defRPr/>
            </a:pPr>
            <a:r>
              <a:rPr lang="en-US" altLang="en-US" sz="4400" dirty="0" smtClean="0"/>
              <a:t>How many identified </a:t>
            </a:r>
            <a:br>
              <a:rPr lang="en-US" altLang="en-US" sz="4400" dirty="0" smtClean="0"/>
            </a:br>
            <a:r>
              <a:rPr lang="en-US" altLang="en-US" sz="4400" dirty="0" smtClean="0"/>
              <a:t>EPS kids in transition?</a:t>
            </a:r>
          </a:p>
        </p:txBody>
      </p:sp>
      <p:sp>
        <p:nvSpPr>
          <p:cNvPr id="12291" name="Rectangle 3"/>
          <p:cNvSpPr>
            <a:spLocks noGrp="1"/>
          </p:cNvSpPr>
          <p:nvPr>
            <p:ph idx="1"/>
          </p:nvPr>
        </p:nvSpPr>
        <p:spPr>
          <a:xfrm>
            <a:off x="838200" y="1692275"/>
            <a:ext cx="7543800" cy="4433888"/>
          </a:xfrm>
        </p:spPr>
        <p:txBody>
          <a:bodyPr/>
          <a:lstStyle/>
          <a:p>
            <a:pPr eaLnBrk="1" hangingPunct="1"/>
            <a:r>
              <a:rPr lang="en-US" altLang="en-US" sz="2800" smtClean="0">
                <a:solidFill>
                  <a:srgbClr val="FF0000"/>
                </a:solidFill>
              </a:rPr>
              <a:t>1101</a:t>
            </a:r>
            <a:r>
              <a:rPr lang="en-US" altLang="en-US" sz="2800" smtClean="0"/>
              <a:t> students qualified at some time last year.</a:t>
            </a:r>
          </a:p>
          <a:p>
            <a:pPr eaLnBrk="1" hangingPunct="1"/>
            <a:r>
              <a:rPr lang="en-US" altLang="en-US" sz="2800" smtClean="0"/>
              <a:t>In September 2015 there were 493 identified eligible active students. In 2016 we had </a:t>
            </a:r>
            <a:r>
              <a:rPr lang="en-US" altLang="en-US" sz="2800" smtClean="0">
                <a:solidFill>
                  <a:srgbClr val="FF0000"/>
                </a:solidFill>
              </a:rPr>
              <a:t>525 </a:t>
            </a:r>
            <a:r>
              <a:rPr lang="en-US" altLang="en-US" sz="2800" smtClean="0"/>
              <a:t>identified active students as of September 22.</a:t>
            </a:r>
          </a:p>
        </p:txBody>
      </p:sp>
      <p:pic>
        <p:nvPicPr>
          <p:cNvPr id="2" name="tmp4756">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st="75494" end="373188.9183"/>
                </p14:media>
              </p:ext>
              <p:ext uri="{42D2F446-02D8-4167-A562-619A0277C38B}">
                <p15:isNarration xmlns:p15="http://schemas.microsoft.com/office/powerpoint/2012/main" val="1"/>
              </p:ext>
            </p:extLst>
          </p:nvPr>
        </p:nvPicPr>
        <p:blipFill>
          <a:blip r:embed="rId6"/>
          <a:stretch>
            <a:fillRect/>
          </a:stretch>
        </p:blipFill>
        <p:spPr>
          <a:xfrm>
            <a:off x="8813800" y="101600"/>
            <a:ext cx="228600" cy="228600"/>
          </a:xfrm>
          <a:prstGeom prst="rect">
            <a:avLst/>
          </a:prstGeom>
        </p:spPr>
      </p:pic>
    </p:spTree>
  </p:cSld>
  <p:clrMapOvr>
    <a:masterClrMapping/>
  </p:clrMapOvr>
  <p:transition spd="slow" advTm="1620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7823200" cy="1274763"/>
          </a:xfrm>
        </p:spPr>
        <p:txBody>
          <a:bodyPr/>
          <a:lstStyle/>
          <a:p>
            <a:pPr eaLnBrk="1" hangingPunct="1">
              <a:defRPr/>
            </a:pPr>
            <a:r>
              <a:rPr lang="en-US" sz="4400" dirty="0" smtClean="0"/>
              <a:t>Growth in number of homeless students in EPS 2008-2016</a:t>
            </a:r>
            <a:endParaRPr lang="en-US" sz="4400" dirty="0"/>
          </a:p>
        </p:txBody>
      </p:sp>
      <p:pic>
        <p:nvPicPr>
          <p:cNvPr id="5" name="Picture 4"/>
          <p:cNvPicPr>
            <a:picLocks noChangeAspect="1"/>
          </p:cNvPicPr>
          <p:nvPr/>
        </p:nvPicPr>
        <p:blipFill>
          <a:blip r:embed="rId6"/>
          <a:stretch>
            <a:fillRect/>
          </a:stretch>
        </p:blipFill>
        <p:spPr>
          <a:xfrm>
            <a:off x="640080" y="1691640"/>
            <a:ext cx="7315200" cy="4679577"/>
          </a:xfrm>
          <a:prstGeom prst="rect">
            <a:avLst/>
          </a:prstGeom>
          <a:effectLst>
            <a:softEdge rad="0"/>
          </a:effectLst>
        </p:spPr>
      </p:pic>
      <p:pic>
        <p:nvPicPr>
          <p:cNvPr id="3" name="tmp4756">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st="91697" end="361553.9183"/>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635"/>
    </mc:Choice>
    <mc:Fallback xmlns="">
      <p:transition spd="slow" advTm="116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054" y="274638"/>
            <a:ext cx="7606145" cy="1143000"/>
          </a:xfrm>
        </p:spPr>
        <p:txBody>
          <a:bodyPr/>
          <a:lstStyle/>
          <a:p>
            <a:pPr>
              <a:defRPr/>
            </a:pPr>
            <a:r>
              <a:rPr lang="en-US" sz="4400" smtClean="0"/>
              <a:t>How many in my school?</a:t>
            </a:r>
            <a:endParaRPr lang="en-US" sz="4400"/>
          </a:p>
        </p:txBody>
      </p:sp>
      <p:graphicFrame>
        <p:nvGraphicFramePr>
          <p:cNvPr id="5" name="Table 4"/>
          <p:cNvGraphicFramePr>
            <a:graphicFrameLocks noGrp="1"/>
          </p:cNvGraphicFramePr>
          <p:nvPr>
            <p:extLst>
              <p:ext uri="{D42A27DB-BD31-4B8C-83A1-F6EECF244321}">
                <p14:modId xmlns:p14="http://schemas.microsoft.com/office/powerpoint/2010/main" val="2257367561"/>
              </p:ext>
            </p:extLst>
          </p:nvPr>
        </p:nvGraphicFramePr>
        <p:xfrm>
          <a:off x="1280161" y="1325882"/>
          <a:ext cx="6126478" cy="5056591"/>
        </p:xfrm>
        <a:graphic>
          <a:graphicData uri="http://schemas.openxmlformats.org/drawingml/2006/table">
            <a:tbl>
              <a:tblPr firstRow="1" firstCol="1" bandRow="1">
                <a:tableStyleId>{5C22544A-7EE6-4342-B048-85BDC9FD1C3A}</a:tableStyleId>
              </a:tblPr>
              <a:tblGrid>
                <a:gridCol w="1144096">
                  <a:extLst>
                    <a:ext uri="{9D8B030D-6E8A-4147-A177-3AD203B41FA5}">
                      <a16:colId xmlns:a16="http://schemas.microsoft.com/office/drawing/2014/main" val="1207190881"/>
                    </a:ext>
                  </a:extLst>
                </a:gridCol>
                <a:gridCol w="786566">
                  <a:extLst>
                    <a:ext uri="{9D8B030D-6E8A-4147-A177-3AD203B41FA5}">
                      <a16:colId xmlns:a16="http://schemas.microsoft.com/office/drawing/2014/main" val="382230350"/>
                    </a:ext>
                  </a:extLst>
                </a:gridCol>
                <a:gridCol w="1001085">
                  <a:extLst>
                    <a:ext uri="{9D8B030D-6E8A-4147-A177-3AD203B41FA5}">
                      <a16:colId xmlns:a16="http://schemas.microsoft.com/office/drawing/2014/main" val="964908167"/>
                    </a:ext>
                  </a:extLst>
                </a:gridCol>
                <a:gridCol w="214518">
                  <a:extLst>
                    <a:ext uri="{9D8B030D-6E8A-4147-A177-3AD203B41FA5}">
                      <a16:colId xmlns:a16="http://schemas.microsoft.com/office/drawing/2014/main" val="1008228318"/>
                    </a:ext>
                  </a:extLst>
                </a:gridCol>
                <a:gridCol w="1215603">
                  <a:extLst>
                    <a:ext uri="{9D8B030D-6E8A-4147-A177-3AD203B41FA5}">
                      <a16:colId xmlns:a16="http://schemas.microsoft.com/office/drawing/2014/main" val="2374606856"/>
                    </a:ext>
                  </a:extLst>
                </a:gridCol>
                <a:gridCol w="786566">
                  <a:extLst>
                    <a:ext uri="{9D8B030D-6E8A-4147-A177-3AD203B41FA5}">
                      <a16:colId xmlns:a16="http://schemas.microsoft.com/office/drawing/2014/main" val="206461720"/>
                    </a:ext>
                  </a:extLst>
                </a:gridCol>
                <a:gridCol w="978044">
                  <a:extLst>
                    <a:ext uri="{9D8B030D-6E8A-4147-A177-3AD203B41FA5}">
                      <a16:colId xmlns:a16="http://schemas.microsoft.com/office/drawing/2014/main" val="3406154396"/>
                    </a:ext>
                  </a:extLst>
                </a:gridCol>
              </a:tblGrid>
              <a:tr h="255557">
                <a:tc gridSpan="7">
                  <a:txBody>
                    <a:bodyPr/>
                    <a:lstStyle/>
                    <a:p>
                      <a:pPr marL="0" marR="0" algn="ctr">
                        <a:lnSpc>
                          <a:spcPct val="107000"/>
                        </a:lnSpc>
                        <a:spcBef>
                          <a:spcPts val="0"/>
                        </a:spcBef>
                        <a:spcAft>
                          <a:spcPts val="0"/>
                        </a:spcAft>
                      </a:pPr>
                      <a:r>
                        <a:rPr lang="en-US" sz="1400">
                          <a:solidFill>
                            <a:schemeClr val="tx1"/>
                          </a:solidFill>
                          <a:effectLst/>
                        </a:rPr>
                        <a:t>Number KIT Students in EPS by School</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08660276"/>
                  </a:ext>
                </a:extLst>
              </a:tr>
              <a:tr h="396180">
                <a:tc>
                  <a:txBody>
                    <a:bodyPr/>
                    <a:lstStyle/>
                    <a:p>
                      <a:pPr marL="0" marR="0">
                        <a:lnSpc>
                          <a:spcPct val="107000"/>
                        </a:lnSpc>
                        <a:spcBef>
                          <a:spcPts val="0"/>
                        </a:spcBef>
                        <a:spcAft>
                          <a:spcPts val="0"/>
                        </a:spcAft>
                      </a:pPr>
                      <a:r>
                        <a:rPr lang="en-US" sz="1400">
                          <a:solidFill>
                            <a:schemeClr val="tx1"/>
                          </a:solidFill>
                          <a:effectLst/>
                        </a:rPr>
                        <a:t>SCHOOL</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1">
                          <a:effectLst/>
                        </a:rPr>
                        <a:t>Oct. 10, 2016</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1">
                          <a:effectLst/>
                        </a:rPr>
                        <a:t>2015-16</a:t>
                      </a:r>
                    </a:p>
                    <a:p>
                      <a:pPr marL="0" marR="0">
                        <a:lnSpc>
                          <a:spcPct val="107000"/>
                        </a:lnSpc>
                        <a:spcBef>
                          <a:spcPts val="0"/>
                        </a:spcBef>
                        <a:spcAft>
                          <a:spcPts val="0"/>
                        </a:spcAft>
                      </a:pPr>
                      <a:r>
                        <a:rPr lang="en-US" sz="1400" b="1">
                          <a:effectLst/>
                        </a:rPr>
                        <a:t>cumulative</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1">
                          <a:effectLst/>
                        </a:rPr>
                        <a:t> </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75000"/>
                      </a:schemeClr>
                    </a:solidFill>
                  </a:tcPr>
                </a:tc>
                <a:tc>
                  <a:txBody>
                    <a:bodyPr/>
                    <a:lstStyle/>
                    <a:p>
                      <a:pPr marL="0" marR="0">
                        <a:lnSpc>
                          <a:spcPct val="107000"/>
                        </a:lnSpc>
                        <a:spcBef>
                          <a:spcPts val="0"/>
                        </a:spcBef>
                        <a:spcAft>
                          <a:spcPts val="0"/>
                        </a:spcAft>
                      </a:pPr>
                      <a:r>
                        <a:rPr lang="en-US" sz="1400" b="1">
                          <a:effectLst/>
                        </a:rPr>
                        <a:t>SCHOOL</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1">
                          <a:effectLst/>
                        </a:rPr>
                        <a:t>Oct. 10, 2016</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1">
                          <a:effectLst/>
                        </a:rPr>
                        <a:t>2015-16</a:t>
                      </a:r>
                    </a:p>
                    <a:p>
                      <a:pPr marL="0" marR="0">
                        <a:lnSpc>
                          <a:spcPct val="107000"/>
                        </a:lnSpc>
                        <a:spcBef>
                          <a:spcPts val="0"/>
                        </a:spcBef>
                        <a:spcAft>
                          <a:spcPts val="0"/>
                        </a:spcAft>
                      </a:pPr>
                      <a:r>
                        <a:rPr lang="en-US" sz="1400" b="1">
                          <a:effectLst/>
                        </a:rPr>
                        <a:t>cumulative</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37994147"/>
                  </a:ext>
                </a:extLst>
              </a:tr>
              <a:tr h="255557">
                <a:tc>
                  <a:txBody>
                    <a:bodyPr/>
                    <a:lstStyle/>
                    <a:p>
                      <a:pPr marL="0" marR="0">
                        <a:lnSpc>
                          <a:spcPct val="107000"/>
                        </a:lnSpc>
                        <a:spcBef>
                          <a:spcPts val="0"/>
                        </a:spcBef>
                        <a:spcAft>
                          <a:spcPts val="0"/>
                        </a:spcAft>
                      </a:pPr>
                      <a:r>
                        <a:rPr lang="en-US" sz="1400">
                          <a:solidFill>
                            <a:schemeClr val="tx1"/>
                          </a:solidFill>
                          <a:effectLst/>
                        </a:rPr>
                        <a:t>Cedar Wood</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10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75000"/>
                      </a:schemeClr>
                    </a:solidFill>
                  </a:tcPr>
                </a:tc>
                <a:tc>
                  <a:txBody>
                    <a:bodyPr/>
                    <a:lstStyle/>
                    <a:p>
                      <a:pPr marL="0" marR="0">
                        <a:lnSpc>
                          <a:spcPct val="107000"/>
                        </a:lnSpc>
                        <a:spcBef>
                          <a:spcPts val="0"/>
                        </a:spcBef>
                        <a:spcAft>
                          <a:spcPts val="0"/>
                        </a:spcAft>
                      </a:pPr>
                      <a:r>
                        <a:rPr lang="en-US" sz="1400" b="1">
                          <a:effectLst/>
                        </a:rPr>
                        <a:t>Eisenhower</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14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26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1000104"/>
                  </a:ext>
                </a:extLst>
              </a:tr>
              <a:tr h="255557">
                <a:tc>
                  <a:txBody>
                    <a:bodyPr/>
                    <a:lstStyle/>
                    <a:p>
                      <a:pPr marL="0" marR="0">
                        <a:lnSpc>
                          <a:spcPct val="107000"/>
                        </a:lnSpc>
                        <a:spcBef>
                          <a:spcPts val="0"/>
                        </a:spcBef>
                        <a:spcAft>
                          <a:spcPts val="0"/>
                        </a:spcAft>
                      </a:pPr>
                      <a:r>
                        <a:rPr lang="en-US" sz="1400">
                          <a:solidFill>
                            <a:schemeClr val="tx1"/>
                          </a:solidFill>
                          <a:effectLst/>
                        </a:rPr>
                        <a:t>Emerson</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22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37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75000"/>
                      </a:schemeClr>
                    </a:solidFill>
                  </a:tcPr>
                </a:tc>
                <a:tc>
                  <a:txBody>
                    <a:bodyPr/>
                    <a:lstStyle/>
                    <a:p>
                      <a:pPr marL="0" marR="0">
                        <a:lnSpc>
                          <a:spcPct val="107000"/>
                        </a:lnSpc>
                        <a:spcBef>
                          <a:spcPts val="0"/>
                        </a:spcBef>
                        <a:spcAft>
                          <a:spcPts val="0"/>
                        </a:spcAft>
                      </a:pPr>
                      <a:r>
                        <a:rPr lang="en-US" sz="1400" b="1">
                          <a:effectLst/>
                        </a:rPr>
                        <a:t>Evergreen</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45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59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94707365"/>
                  </a:ext>
                </a:extLst>
              </a:tr>
              <a:tr h="255557">
                <a:tc>
                  <a:txBody>
                    <a:bodyPr/>
                    <a:lstStyle/>
                    <a:p>
                      <a:pPr marL="0" marR="0">
                        <a:lnSpc>
                          <a:spcPct val="107000"/>
                        </a:lnSpc>
                        <a:spcBef>
                          <a:spcPts val="0"/>
                        </a:spcBef>
                        <a:spcAft>
                          <a:spcPts val="0"/>
                        </a:spcAft>
                      </a:pPr>
                      <a:r>
                        <a:rPr lang="en-US" sz="1400">
                          <a:solidFill>
                            <a:schemeClr val="tx1"/>
                          </a:solidFill>
                          <a:effectLst/>
                        </a:rPr>
                        <a:t>Forest View</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75000"/>
                      </a:schemeClr>
                    </a:solidFill>
                  </a:tcPr>
                </a:tc>
                <a:tc>
                  <a:txBody>
                    <a:bodyPr/>
                    <a:lstStyle/>
                    <a:p>
                      <a:pPr marL="0" marR="0">
                        <a:lnSpc>
                          <a:spcPct val="107000"/>
                        </a:lnSpc>
                        <a:spcBef>
                          <a:spcPts val="0"/>
                        </a:spcBef>
                        <a:spcAft>
                          <a:spcPts val="0"/>
                        </a:spcAft>
                      </a:pPr>
                      <a:r>
                        <a:rPr lang="en-US" sz="1400" b="1">
                          <a:effectLst/>
                        </a:rPr>
                        <a:t>Gateway</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60643012"/>
                  </a:ext>
                </a:extLst>
              </a:tr>
              <a:tr h="255557">
                <a:tc>
                  <a:txBody>
                    <a:bodyPr/>
                    <a:lstStyle/>
                    <a:p>
                      <a:pPr marL="0" marR="0">
                        <a:lnSpc>
                          <a:spcPct val="107000"/>
                        </a:lnSpc>
                        <a:spcBef>
                          <a:spcPts val="0"/>
                        </a:spcBef>
                        <a:spcAft>
                          <a:spcPts val="0"/>
                        </a:spcAft>
                      </a:pPr>
                      <a:r>
                        <a:rPr lang="en-US" sz="1400">
                          <a:solidFill>
                            <a:schemeClr val="tx1"/>
                          </a:solidFill>
                          <a:effectLst/>
                        </a:rPr>
                        <a:t>Garfield</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42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51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75000"/>
                      </a:schemeClr>
                    </a:solidFill>
                  </a:tcPr>
                </a:tc>
                <a:tc>
                  <a:txBody>
                    <a:bodyPr/>
                    <a:lstStyle/>
                    <a:p>
                      <a:pPr marL="0" marR="0">
                        <a:lnSpc>
                          <a:spcPct val="107000"/>
                        </a:lnSpc>
                        <a:spcBef>
                          <a:spcPts val="0"/>
                        </a:spcBef>
                        <a:spcAft>
                          <a:spcPts val="0"/>
                        </a:spcAft>
                      </a:pPr>
                      <a:r>
                        <a:rPr lang="en-US" sz="1400" b="1">
                          <a:effectLst/>
                        </a:rPr>
                        <a:t>Heatherwood</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12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19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56732326"/>
                  </a:ext>
                </a:extLst>
              </a:tr>
              <a:tr h="255557">
                <a:tc>
                  <a:txBody>
                    <a:bodyPr/>
                    <a:lstStyle/>
                    <a:p>
                      <a:pPr marL="0" marR="0">
                        <a:lnSpc>
                          <a:spcPct val="107000"/>
                        </a:lnSpc>
                        <a:spcBef>
                          <a:spcPts val="0"/>
                        </a:spcBef>
                        <a:spcAft>
                          <a:spcPts val="0"/>
                        </a:spcAft>
                      </a:pPr>
                      <a:r>
                        <a:rPr lang="en-US" sz="1400">
                          <a:solidFill>
                            <a:schemeClr val="tx1"/>
                          </a:solidFill>
                          <a:effectLst/>
                        </a:rPr>
                        <a:t>Hawthorne</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31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91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75000"/>
                      </a:schemeClr>
                    </a:solidFill>
                  </a:tcPr>
                </a:tc>
                <a:tc>
                  <a:txBody>
                    <a:bodyPr/>
                    <a:lstStyle/>
                    <a:p>
                      <a:pPr marL="0" marR="0">
                        <a:lnSpc>
                          <a:spcPct val="107000"/>
                        </a:lnSpc>
                        <a:spcBef>
                          <a:spcPts val="0"/>
                        </a:spcBef>
                        <a:spcAft>
                          <a:spcPts val="0"/>
                        </a:spcAft>
                      </a:pPr>
                      <a:r>
                        <a:rPr lang="en-US" sz="1400" b="1">
                          <a:effectLst/>
                        </a:rPr>
                        <a:t>North</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39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93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38937763"/>
                  </a:ext>
                </a:extLst>
              </a:tr>
              <a:tr h="255557">
                <a:tc>
                  <a:txBody>
                    <a:bodyPr/>
                    <a:lstStyle/>
                    <a:p>
                      <a:pPr marL="0" marR="0">
                        <a:lnSpc>
                          <a:spcPct val="107000"/>
                        </a:lnSpc>
                        <a:spcBef>
                          <a:spcPts val="0"/>
                        </a:spcBef>
                        <a:spcAft>
                          <a:spcPts val="0"/>
                        </a:spcAft>
                      </a:pPr>
                      <a:r>
                        <a:rPr lang="en-US" sz="1400">
                          <a:solidFill>
                            <a:schemeClr val="tx1"/>
                          </a:solidFill>
                          <a:effectLst/>
                        </a:rPr>
                        <a:t>Jackson ES</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10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36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75000"/>
                      </a:schemeClr>
                    </a:solidFill>
                  </a:tcPr>
                </a:tc>
                <a:tc>
                  <a:txBody>
                    <a:bodyPr/>
                    <a:lstStyle/>
                    <a:p>
                      <a:pPr marL="0" marR="0">
                        <a:lnSpc>
                          <a:spcPct val="107000"/>
                        </a:lnSpc>
                        <a:spcBef>
                          <a:spcPts val="0"/>
                        </a:spcBef>
                        <a:spcAft>
                          <a:spcPts val="0"/>
                        </a:spcAft>
                      </a:pPr>
                      <a:r>
                        <a:rPr lang="en-US" sz="1400" b="1">
                          <a:effectLst/>
                        </a:rPr>
                        <a:t> </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40756422"/>
                  </a:ext>
                </a:extLst>
              </a:tr>
              <a:tr h="255557">
                <a:tc>
                  <a:txBody>
                    <a:bodyPr/>
                    <a:lstStyle/>
                    <a:p>
                      <a:pPr marL="0" marR="0">
                        <a:lnSpc>
                          <a:spcPct val="107000"/>
                        </a:lnSpc>
                        <a:spcBef>
                          <a:spcPts val="0"/>
                        </a:spcBef>
                        <a:spcAft>
                          <a:spcPts val="0"/>
                        </a:spcAft>
                      </a:pPr>
                      <a:r>
                        <a:rPr lang="en-US" sz="1400">
                          <a:solidFill>
                            <a:schemeClr val="tx1"/>
                          </a:solidFill>
                          <a:effectLst/>
                        </a:rPr>
                        <a:t>Jefferson</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13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17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75000"/>
                      </a:schemeClr>
                    </a:solidFill>
                  </a:tcPr>
                </a:tc>
                <a:tc>
                  <a:txBody>
                    <a:bodyPr/>
                    <a:lstStyle/>
                    <a:p>
                      <a:pPr marL="0" marR="0">
                        <a:lnSpc>
                          <a:spcPct val="107000"/>
                        </a:lnSpc>
                        <a:spcBef>
                          <a:spcPts val="0"/>
                        </a:spcBef>
                        <a:spcAft>
                          <a:spcPts val="0"/>
                        </a:spcAft>
                      </a:pPr>
                      <a:r>
                        <a:rPr lang="en-US" sz="1400" b="1">
                          <a:effectLst/>
                        </a:rPr>
                        <a:t>Cascade High</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35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78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253639"/>
                  </a:ext>
                </a:extLst>
              </a:tr>
              <a:tr h="255557">
                <a:tc>
                  <a:txBody>
                    <a:bodyPr/>
                    <a:lstStyle/>
                    <a:p>
                      <a:pPr marL="0" marR="0">
                        <a:lnSpc>
                          <a:spcPct val="107000"/>
                        </a:lnSpc>
                        <a:spcBef>
                          <a:spcPts val="0"/>
                        </a:spcBef>
                        <a:spcAft>
                          <a:spcPts val="0"/>
                        </a:spcAft>
                      </a:pPr>
                      <a:r>
                        <a:rPr lang="en-US" sz="1400">
                          <a:solidFill>
                            <a:schemeClr val="tx1"/>
                          </a:solidFill>
                          <a:effectLst/>
                        </a:rPr>
                        <a:t>Lowell</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37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84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75000"/>
                      </a:schemeClr>
                    </a:solidFill>
                  </a:tcPr>
                </a:tc>
                <a:tc>
                  <a:txBody>
                    <a:bodyPr/>
                    <a:lstStyle/>
                    <a:p>
                      <a:pPr marL="0" marR="0">
                        <a:lnSpc>
                          <a:spcPct val="107000"/>
                        </a:lnSpc>
                        <a:spcBef>
                          <a:spcPts val="0"/>
                        </a:spcBef>
                        <a:spcAft>
                          <a:spcPts val="0"/>
                        </a:spcAft>
                      </a:pPr>
                      <a:r>
                        <a:rPr lang="en-US" sz="1400" b="1">
                          <a:effectLst/>
                        </a:rPr>
                        <a:t>Everett High</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85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152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55170089"/>
                  </a:ext>
                </a:extLst>
              </a:tr>
              <a:tr h="255557">
                <a:tc>
                  <a:txBody>
                    <a:bodyPr/>
                    <a:lstStyle/>
                    <a:p>
                      <a:pPr marL="0" marR="0">
                        <a:lnSpc>
                          <a:spcPct val="107000"/>
                        </a:lnSpc>
                        <a:spcBef>
                          <a:spcPts val="0"/>
                        </a:spcBef>
                        <a:spcAft>
                          <a:spcPts val="0"/>
                        </a:spcAft>
                      </a:pPr>
                      <a:r>
                        <a:rPr lang="en-US" sz="1400">
                          <a:solidFill>
                            <a:schemeClr val="tx1"/>
                          </a:solidFill>
                          <a:effectLst/>
                        </a:rPr>
                        <a:t>Madison</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28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44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75000"/>
                      </a:schemeClr>
                    </a:solidFill>
                  </a:tcPr>
                </a:tc>
                <a:tc>
                  <a:txBody>
                    <a:bodyPr/>
                    <a:lstStyle/>
                    <a:p>
                      <a:pPr marL="0" marR="0">
                        <a:lnSpc>
                          <a:spcPct val="107000"/>
                        </a:lnSpc>
                        <a:spcBef>
                          <a:spcPts val="0"/>
                        </a:spcBef>
                        <a:spcAft>
                          <a:spcPts val="0"/>
                        </a:spcAft>
                      </a:pPr>
                      <a:r>
                        <a:rPr lang="en-US" sz="1400" b="1">
                          <a:effectLst/>
                        </a:rPr>
                        <a:t>Jackson High</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25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47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74946168"/>
                  </a:ext>
                </a:extLst>
              </a:tr>
              <a:tr h="255557">
                <a:tc>
                  <a:txBody>
                    <a:bodyPr/>
                    <a:lstStyle/>
                    <a:p>
                      <a:pPr marL="0" marR="0">
                        <a:lnSpc>
                          <a:spcPct val="107000"/>
                        </a:lnSpc>
                        <a:spcBef>
                          <a:spcPts val="0"/>
                        </a:spcBef>
                        <a:spcAft>
                          <a:spcPts val="0"/>
                        </a:spcAft>
                      </a:pPr>
                      <a:r>
                        <a:rPr lang="en-US" sz="1400">
                          <a:solidFill>
                            <a:schemeClr val="tx1"/>
                          </a:solidFill>
                          <a:effectLst/>
                        </a:rPr>
                        <a:t>Mill Creek</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13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75000"/>
                      </a:schemeClr>
                    </a:solidFill>
                  </a:tcPr>
                </a:tc>
                <a:tc>
                  <a:txBody>
                    <a:bodyPr/>
                    <a:lstStyle/>
                    <a:p>
                      <a:pPr marL="0" marR="0">
                        <a:lnSpc>
                          <a:spcPct val="107000"/>
                        </a:lnSpc>
                        <a:spcBef>
                          <a:spcPts val="0"/>
                        </a:spcBef>
                        <a:spcAft>
                          <a:spcPts val="0"/>
                        </a:spcAft>
                      </a:pPr>
                      <a:r>
                        <a:rPr lang="en-US" sz="1400" b="1">
                          <a:effectLst/>
                        </a:rPr>
                        <a:t>Sequoia High</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30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77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71292724"/>
                  </a:ext>
                </a:extLst>
              </a:tr>
              <a:tr h="255557">
                <a:tc>
                  <a:txBody>
                    <a:bodyPr/>
                    <a:lstStyle/>
                    <a:p>
                      <a:pPr marL="0" marR="0">
                        <a:lnSpc>
                          <a:spcPct val="107000"/>
                        </a:lnSpc>
                        <a:spcBef>
                          <a:spcPts val="0"/>
                        </a:spcBef>
                        <a:spcAft>
                          <a:spcPts val="0"/>
                        </a:spcAft>
                      </a:pPr>
                      <a:r>
                        <a:rPr lang="en-US" sz="1400">
                          <a:solidFill>
                            <a:schemeClr val="tx1"/>
                          </a:solidFill>
                          <a:effectLst/>
                        </a:rPr>
                        <a:t>J. Monroe</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10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20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75000"/>
                      </a:schemeClr>
                    </a:solidFill>
                  </a:tcPr>
                </a:tc>
                <a:tc>
                  <a:txBody>
                    <a:bodyPr/>
                    <a:lstStyle/>
                    <a:p>
                      <a:pPr marL="0" marR="0">
                        <a:lnSpc>
                          <a:spcPct val="107000"/>
                        </a:lnSpc>
                        <a:spcBef>
                          <a:spcPts val="0"/>
                        </a:spcBef>
                        <a:spcAft>
                          <a:spcPts val="0"/>
                        </a:spcAft>
                      </a:pPr>
                      <a:r>
                        <a:rPr lang="en-US" sz="1400" b="1">
                          <a:effectLst/>
                        </a:rPr>
                        <a:t> </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14763591"/>
                  </a:ext>
                </a:extLst>
              </a:tr>
              <a:tr h="255557">
                <a:tc>
                  <a:txBody>
                    <a:bodyPr/>
                    <a:lstStyle/>
                    <a:p>
                      <a:pPr marL="0" marR="0">
                        <a:lnSpc>
                          <a:spcPct val="107000"/>
                        </a:lnSpc>
                        <a:spcBef>
                          <a:spcPts val="0"/>
                        </a:spcBef>
                        <a:spcAft>
                          <a:spcPts val="0"/>
                        </a:spcAft>
                      </a:pPr>
                      <a:r>
                        <a:rPr lang="en-US" sz="1400">
                          <a:solidFill>
                            <a:schemeClr val="tx1"/>
                          </a:solidFill>
                          <a:effectLst/>
                        </a:rPr>
                        <a:t>Penny Creek</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16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75000"/>
                      </a:schemeClr>
                    </a:solidFill>
                  </a:tcPr>
                </a:tc>
                <a:tc>
                  <a:txBody>
                    <a:bodyPr/>
                    <a:lstStyle/>
                    <a:p>
                      <a:pPr marL="0" marR="0">
                        <a:lnSpc>
                          <a:spcPct val="107000"/>
                        </a:lnSpc>
                        <a:spcBef>
                          <a:spcPts val="0"/>
                        </a:spcBef>
                        <a:spcAft>
                          <a:spcPts val="0"/>
                        </a:spcAft>
                      </a:pPr>
                      <a:r>
                        <a:rPr lang="en-US" sz="1400" b="1">
                          <a:effectLst/>
                        </a:rPr>
                        <a:t>Other</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25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7163599"/>
                  </a:ext>
                </a:extLst>
              </a:tr>
              <a:tr h="255557">
                <a:tc>
                  <a:txBody>
                    <a:bodyPr/>
                    <a:lstStyle/>
                    <a:p>
                      <a:pPr marL="0" marR="0">
                        <a:lnSpc>
                          <a:spcPct val="107000"/>
                        </a:lnSpc>
                        <a:spcBef>
                          <a:spcPts val="0"/>
                        </a:spcBef>
                        <a:spcAft>
                          <a:spcPts val="0"/>
                        </a:spcAft>
                      </a:pPr>
                      <a:r>
                        <a:rPr lang="en-US" sz="1400">
                          <a:solidFill>
                            <a:schemeClr val="tx1"/>
                          </a:solidFill>
                          <a:effectLst/>
                        </a:rPr>
                        <a:t>Silver Firs</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15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75000"/>
                      </a:schemeClr>
                    </a:solidFill>
                  </a:tcPr>
                </a:tc>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37005951"/>
                  </a:ext>
                </a:extLst>
              </a:tr>
              <a:tr h="255557">
                <a:tc>
                  <a:txBody>
                    <a:bodyPr/>
                    <a:lstStyle/>
                    <a:p>
                      <a:pPr marL="0" marR="0">
                        <a:lnSpc>
                          <a:spcPct val="107000"/>
                        </a:lnSpc>
                        <a:spcBef>
                          <a:spcPts val="0"/>
                        </a:spcBef>
                        <a:spcAft>
                          <a:spcPts val="0"/>
                        </a:spcAft>
                      </a:pPr>
                      <a:r>
                        <a:rPr lang="en-US" sz="1400">
                          <a:solidFill>
                            <a:schemeClr val="tx1"/>
                          </a:solidFill>
                          <a:effectLst/>
                        </a:rPr>
                        <a:t>Silver Lake</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16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22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75000"/>
                      </a:schemeClr>
                    </a:solidFill>
                  </a:tcPr>
                </a:tc>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76118619"/>
                  </a:ext>
                </a:extLst>
              </a:tr>
              <a:tr h="255557">
                <a:tc>
                  <a:txBody>
                    <a:bodyPr/>
                    <a:lstStyle/>
                    <a:p>
                      <a:pPr marL="0" marR="0">
                        <a:lnSpc>
                          <a:spcPct val="107000"/>
                        </a:lnSpc>
                        <a:spcBef>
                          <a:spcPts val="0"/>
                        </a:spcBef>
                        <a:spcAft>
                          <a:spcPts val="0"/>
                        </a:spcAft>
                      </a:pPr>
                      <a:r>
                        <a:rPr lang="en-US" sz="1400">
                          <a:solidFill>
                            <a:schemeClr val="tx1"/>
                          </a:solidFill>
                          <a:effectLst/>
                        </a:rPr>
                        <a:t>View Ridge</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13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28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75000"/>
                      </a:schemeClr>
                    </a:solidFill>
                  </a:tcPr>
                </a:tc>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90029378"/>
                  </a:ext>
                </a:extLst>
              </a:tr>
              <a:tr h="255557">
                <a:tc>
                  <a:txBody>
                    <a:bodyPr/>
                    <a:lstStyle/>
                    <a:p>
                      <a:pPr marL="0" marR="0">
                        <a:lnSpc>
                          <a:spcPct val="107000"/>
                        </a:lnSpc>
                        <a:spcBef>
                          <a:spcPts val="0"/>
                        </a:spcBef>
                        <a:spcAft>
                          <a:spcPts val="0"/>
                        </a:spcAft>
                      </a:pPr>
                      <a:r>
                        <a:rPr lang="en-US" sz="1400">
                          <a:solidFill>
                            <a:schemeClr val="tx1"/>
                          </a:solidFill>
                          <a:effectLst/>
                        </a:rPr>
                        <a:t>Whittier</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11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24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75000"/>
                      </a:schemeClr>
                    </a:solidFill>
                  </a:tcPr>
                </a:tc>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94280735"/>
                  </a:ext>
                </a:extLst>
              </a:tr>
              <a:tr h="255557">
                <a:tc>
                  <a:txBody>
                    <a:bodyPr/>
                    <a:lstStyle/>
                    <a:p>
                      <a:pPr marL="0" marR="0">
                        <a:lnSpc>
                          <a:spcPct val="107000"/>
                        </a:lnSpc>
                        <a:spcBef>
                          <a:spcPts val="0"/>
                        </a:spcBef>
                        <a:spcAft>
                          <a:spcPts val="0"/>
                        </a:spcAft>
                      </a:pPr>
                      <a:r>
                        <a:rPr lang="en-US" sz="1400">
                          <a:solidFill>
                            <a:schemeClr val="tx1"/>
                          </a:solidFill>
                          <a:effectLst/>
                        </a:rPr>
                        <a:t>Woodside</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75000"/>
                      </a:schemeClr>
                    </a:solidFill>
                  </a:tcPr>
                </a:tc>
                <a:tc>
                  <a:txBody>
                    <a:bodyPr/>
                    <a:lstStyle/>
                    <a:p>
                      <a:pPr marL="0" marR="0">
                        <a:lnSpc>
                          <a:spcPct val="107000"/>
                        </a:lnSpc>
                        <a:spcBef>
                          <a:spcPts val="0"/>
                        </a:spcBef>
                        <a:spcAft>
                          <a:spcPts val="0"/>
                        </a:spcAft>
                      </a:pPr>
                      <a:r>
                        <a:rPr lang="en-US" sz="1400" b="1">
                          <a:effectLst/>
                        </a:rPr>
                        <a:t>TOTAL</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1" smtClean="0">
                          <a:effectLst/>
                        </a:rPr>
                        <a:t>563</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1">
                          <a:effectLst/>
                        </a:rPr>
                        <a:t>1101</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30095556"/>
                  </a:ext>
                </a:extLst>
              </a:tr>
            </a:tbl>
          </a:graphicData>
        </a:graphic>
      </p:graphicFrame>
      <p:pic>
        <p:nvPicPr>
          <p:cNvPr id="3" name="tmp4756">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st="103332" end="330135.9183"/>
                </p14:media>
              </p:ext>
              <p:ext uri="{42D2F446-02D8-4167-A562-619A0277C38B}">
                <p15:isNarration xmlns:p15="http://schemas.microsoft.com/office/powerpoint/2012/main" val="1"/>
              </p:ext>
            </p:extLst>
          </p:nvPr>
        </p:nvPicPr>
        <p:blipFill>
          <a:blip r:embed="rId6"/>
          <a:stretch>
            <a:fillRect/>
          </a:stretch>
        </p:blipFill>
        <p:spPr>
          <a:xfrm>
            <a:off x="8813800" y="101600"/>
            <a:ext cx="228600" cy="228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1417"/>
    </mc:Choice>
    <mc:Fallback xmlns="">
      <p:transition spd="slow" advTm="314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custDataLst>
              <p:tags r:id="rId1"/>
            </p:custDataLst>
          </p:nvPr>
        </p:nvSpPr>
        <p:spPr>
          <a:xfrm>
            <a:off x="457200" y="593725"/>
            <a:ext cx="8143875" cy="1006475"/>
          </a:xfrm>
        </p:spPr>
        <p:txBody>
          <a:bodyPr/>
          <a:lstStyle/>
          <a:p>
            <a:pPr eaLnBrk="1" fontAlgn="auto" hangingPunct="1">
              <a:spcAft>
                <a:spcPts val="0"/>
              </a:spcAft>
              <a:defRPr/>
            </a:pPr>
            <a:r>
              <a:rPr lang="en-US" altLang="en-US" sz="4400" dirty="0" smtClean="0"/>
              <a:t>The McKinney-Vento Act</a:t>
            </a:r>
          </a:p>
        </p:txBody>
      </p:sp>
      <p:sp>
        <p:nvSpPr>
          <p:cNvPr id="9219" name="Rectangle 3"/>
          <p:cNvSpPr>
            <a:spLocks noGrp="1" noChangeArrowheads="1"/>
          </p:cNvSpPr>
          <p:nvPr>
            <p:ph idx="1"/>
          </p:nvPr>
        </p:nvSpPr>
        <p:spPr>
          <a:xfrm>
            <a:off x="769938" y="1920875"/>
            <a:ext cx="7323137" cy="4273550"/>
          </a:xfrm>
        </p:spPr>
        <p:txBody>
          <a:bodyPr/>
          <a:lstStyle/>
          <a:p>
            <a:pPr eaLnBrk="1" hangingPunct="1">
              <a:lnSpc>
                <a:spcPct val="90000"/>
              </a:lnSpc>
              <a:buFont typeface="Arial" charset="0"/>
              <a:buChar char="•"/>
              <a:defRPr/>
            </a:pPr>
            <a:r>
              <a:rPr lang="en-US" altLang="en-US" sz="2400" smtClean="0"/>
              <a:t>Title X, Part C of No Child Left Behind 2001</a:t>
            </a:r>
          </a:p>
          <a:p>
            <a:pPr marL="114300" indent="0" eaLnBrk="1" hangingPunct="1">
              <a:lnSpc>
                <a:spcPct val="90000"/>
              </a:lnSpc>
              <a:buFont typeface="Arial" charset="0"/>
              <a:buNone/>
              <a:defRPr/>
            </a:pPr>
            <a:endParaRPr lang="en-US" altLang="en-US" sz="2400" smtClean="0"/>
          </a:p>
          <a:p>
            <a:pPr eaLnBrk="1" hangingPunct="1">
              <a:lnSpc>
                <a:spcPct val="90000"/>
              </a:lnSpc>
              <a:buFont typeface="Arial" charset="0"/>
              <a:buChar char="•"/>
              <a:defRPr/>
            </a:pPr>
            <a:r>
              <a:rPr lang="en-US" altLang="en-US" sz="2400" smtClean="0"/>
              <a:t>Main themes of the McKinney-Vento Act:</a:t>
            </a:r>
          </a:p>
          <a:p>
            <a:pPr lvl="1" eaLnBrk="1" hangingPunct="1">
              <a:lnSpc>
                <a:spcPct val="90000"/>
              </a:lnSpc>
              <a:buFont typeface="Arial" charset="0"/>
              <a:buChar char="•"/>
              <a:defRPr/>
            </a:pPr>
            <a:r>
              <a:rPr lang="en-US" altLang="en-US" smtClean="0"/>
              <a:t>School stability</a:t>
            </a:r>
          </a:p>
          <a:p>
            <a:pPr lvl="1" eaLnBrk="1" hangingPunct="1">
              <a:lnSpc>
                <a:spcPct val="90000"/>
              </a:lnSpc>
              <a:buFont typeface="Arial" charset="0"/>
              <a:buChar char="•"/>
              <a:defRPr/>
            </a:pPr>
            <a:r>
              <a:rPr lang="en-US" altLang="en-US" smtClean="0"/>
              <a:t>School access </a:t>
            </a:r>
          </a:p>
          <a:p>
            <a:pPr lvl="1" eaLnBrk="1" hangingPunct="1">
              <a:lnSpc>
                <a:spcPct val="90000"/>
              </a:lnSpc>
              <a:buFont typeface="Arial" charset="0"/>
              <a:buChar char="•"/>
              <a:defRPr/>
            </a:pPr>
            <a:r>
              <a:rPr lang="en-US" altLang="en-US" smtClean="0"/>
              <a:t>Support for academic success</a:t>
            </a:r>
          </a:p>
          <a:p>
            <a:pPr lvl="1" eaLnBrk="1" hangingPunct="1">
              <a:lnSpc>
                <a:spcPct val="90000"/>
              </a:lnSpc>
              <a:buFont typeface="Arial" charset="0"/>
              <a:buChar char="•"/>
              <a:defRPr/>
            </a:pPr>
            <a:r>
              <a:rPr lang="en-US" altLang="en-US" smtClean="0"/>
              <a:t>Child-centered, best interest decision making</a:t>
            </a:r>
          </a:p>
        </p:txBody>
      </p:sp>
      <p:pic>
        <p:nvPicPr>
          <p:cNvPr id="17412" name="Picture 4" descr="C:\Documents and Settings\homeless\Local Settings\Temporary Internet Files\Content.IE5\677QE0G6\MPj04384940000[1].jpg"/>
          <p:cNvPicPr>
            <a:picLocks noChangeAspect="1" noChangeArrowheads="1"/>
          </p:cNvPicPr>
          <p:nvPr/>
        </p:nvPicPr>
        <p:blipFill>
          <a:blip r:embed="rId7" cstate="print"/>
          <a:srcRect/>
          <a:stretch>
            <a:fillRect/>
          </a:stretch>
        </p:blipFill>
        <p:spPr bwMode="auto">
          <a:xfrm>
            <a:off x="7158651" y="4114800"/>
            <a:ext cx="1371600" cy="182764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 name="tmp4756">
            <a:hlinkClick r:id="" action="ppaction://media"/>
          </p:cNvPr>
          <p:cNvPicPr>
            <a:picLocks noChangeAspect="1"/>
          </p:cNvPicPr>
          <p:nvPr>
            <a:videoFile r:link="rId2"/>
            <p:custDataLst>
              <p:tags r:id="rId3"/>
            </p:custDataLst>
            <p:extLst>
              <p:ext uri="{DAA4B4D4-6D71-4841-9C94-3DE7FCFB9230}">
                <p14:media xmlns:p14="http://schemas.microsoft.com/office/powerpoint/2010/main" r:embed="rId4">
                  <p14:trim st="134750" end="309992.9183"/>
                </p14:media>
              </p:ext>
              <p:ext uri="{42D2F446-02D8-4167-A562-619A0277C38B}">
                <p15:isNarration xmlns:p15="http://schemas.microsoft.com/office/powerpoint/2012/main" val="1"/>
              </p:ext>
            </p:extLst>
          </p:nvPr>
        </p:nvPicPr>
        <p:blipFill>
          <a:blip r:embed="rId8"/>
          <a:stretch>
            <a:fillRect/>
          </a:stretch>
        </p:blipFill>
        <p:spPr>
          <a:xfrm>
            <a:off x="8813800" y="101600"/>
            <a:ext cx="228600" cy="228600"/>
          </a:xfrm>
          <a:prstGeom prst="rect">
            <a:avLst/>
          </a:prstGeom>
        </p:spPr>
      </p:pic>
    </p:spTree>
  </p:cSld>
  <p:clrMapOvr>
    <a:masterClrMapping/>
  </p:clrMapOvr>
  <p:transition spd="slow" advTm="2014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74638" y="182563"/>
            <a:ext cx="7635875" cy="1143000"/>
          </a:xfrm>
        </p:spPr>
        <p:txBody>
          <a:bodyPr/>
          <a:lstStyle/>
          <a:p>
            <a:pPr eaLnBrk="1" fontAlgn="auto" hangingPunct="1">
              <a:spcAft>
                <a:spcPts val="0"/>
              </a:spcAft>
              <a:defRPr/>
            </a:pPr>
            <a:r>
              <a:rPr lang="en-US" altLang="en-US" sz="4400" dirty="0" smtClean="0"/>
              <a:t>Why the McKinney-Vento Act?</a:t>
            </a:r>
          </a:p>
        </p:txBody>
      </p:sp>
      <p:sp>
        <p:nvSpPr>
          <p:cNvPr id="20483" name="Rectangle 3"/>
          <p:cNvSpPr>
            <a:spLocks noGrp="1"/>
          </p:cNvSpPr>
          <p:nvPr>
            <p:ph idx="1"/>
          </p:nvPr>
        </p:nvSpPr>
        <p:spPr>
          <a:xfrm>
            <a:off x="914400" y="1965325"/>
            <a:ext cx="7543800" cy="4160838"/>
          </a:xfrm>
        </p:spPr>
        <p:txBody>
          <a:bodyPr/>
          <a:lstStyle/>
          <a:p>
            <a:pPr eaLnBrk="1" hangingPunct="1"/>
            <a:r>
              <a:rPr lang="en-US" altLang="en-US" sz="2800" smtClean="0"/>
              <a:t>Research shows:</a:t>
            </a:r>
          </a:p>
          <a:p>
            <a:pPr lvl="1" eaLnBrk="1" hangingPunct="1"/>
            <a:r>
              <a:rPr lang="en-US" altLang="en-US" sz="2600" smtClean="0"/>
              <a:t>It takes 4 – 6 months for a student to recover academically from a change of schools</a:t>
            </a:r>
          </a:p>
          <a:p>
            <a:pPr lvl="1" eaLnBrk="1" hangingPunct="1"/>
            <a:r>
              <a:rPr lang="en-US" altLang="en-US" sz="2600" smtClean="0"/>
              <a:t>Lower attendance rates; lower achievement; increased sense of alienation &gt; increased risk of dropping out</a:t>
            </a:r>
          </a:p>
          <a:p>
            <a:pPr lvl="1" eaLnBrk="1" hangingPunct="1"/>
            <a:r>
              <a:rPr lang="en-US" altLang="en-US" sz="2600" smtClean="0"/>
              <a:t>Relationships with consistent adults matter</a:t>
            </a:r>
          </a:p>
          <a:p>
            <a:pPr eaLnBrk="1" hangingPunct="1"/>
            <a:r>
              <a:rPr lang="en-US" altLang="en-US" sz="2800" smtClean="0"/>
              <a:t>Provide stability and sense of security in an uncertain time in a child’s life</a:t>
            </a:r>
          </a:p>
        </p:txBody>
      </p:sp>
      <p:sp>
        <p:nvSpPr>
          <p:cNvPr id="4" name="TextBox 3"/>
          <p:cNvSpPr txBox="1"/>
          <p:nvPr/>
        </p:nvSpPr>
        <p:spPr>
          <a:xfrm>
            <a:off x="4160520" y="1146182"/>
            <a:ext cx="3657600" cy="1077218"/>
          </a:xfrm>
          <a:prstGeom prst="rect">
            <a:avLst/>
          </a:prstGeom>
          <a:solidFill>
            <a:schemeClr val="accent1"/>
          </a:solidFill>
          <a:ln w="63500">
            <a:solidFill>
              <a:schemeClr val="accent1"/>
            </a:solidFill>
          </a:ln>
          <a:effectLst>
            <a:softEdge rad="0"/>
          </a:effectLst>
        </p:spPr>
        <p:txBody>
          <a:bodyPr>
            <a:spAutoFit/>
          </a:bodyPr>
          <a:lstStyle/>
          <a:p>
            <a:pPr>
              <a:defRPr/>
            </a:pPr>
            <a:r>
              <a:rPr lang="en-US" sz="1600" i="1" dirty="0"/>
              <a:t>In Washington State: The four-year graduation rate for </a:t>
            </a:r>
            <a:r>
              <a:rPr lang="en-US" sz="1600" i="1" dirty="0">
                <a:solidFill>
                  <a:srgbClr val="FF0000"/>
                </a:solidFill>
              </a:rPr>
              <a:t>homeless students </a:t>
            </a:r>
            <a:r>
              <a:rPr lang="en-US" sz="1600" i="1" dirty="0"/>
              <a:t>in the Class of 2015 was </a:t>
            </a:r>
            <a:r>
              <a:rPr lang="en-US" sz="1600" i="1" dirty="0">
                <a:solidFill>
                  <a:srgbClr val="FF0000"/>
                </a:solidFill>
              </a:rPr>
              <a:t>51.9 percent</a:t>
            </a:r>
            <a:r>
              <a:rPr lang="en-US" sz="1600" i="1" dirty="0"/>
              <a:t>; for all students, it was 78.1 percent</a:t>
            </a:r>
          </a:p>
        </p:txBody>
      </p:sp>
      <p:pic>
        <p:nvPicPr>
          <p:cNvPr id="2" name="tmp4756">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st="154893" end="274581.9183"/>
                </p14:media>
              </p:ext>
              <p:ext uri="{42D2F446-02D8-4167-A562-619A0277C38B}">
                <p15:isNarration xmlns:p15="http://schemas.microsoft.com/office/powerpoint/2012/main" val="1"/>
              </p:ext>
            </p:extLst>
          </p:nvPr>
        </p:nvPicPr>
        <p:blipFill>
          <a:blip r:embed="rId6"/>
          <a:stretch>
            <a:fillRect/>
          </a:stretch>
        </p:blipFill>
        <p:spPr>
          <a:xfrm>
            <a:off x="8813800" y="101600"/>
            <a:ext cx="228600" cy="228600"/>
          </a:xfrm>
          <a:prstGeom prst="rect">
            <a:avLst/>
          </a:prstGeom>
        </p:spPr>
      </p:pic>
    </p:spTree>
  </p:cSld>
  <p:clrMapOvr>
    <a:masterClrMapping/>
  </p:clrMapOvr>
  <p:transition spd="slow" advTm="354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custDataLst>
              <p:tags r:id="rId1"/>
            </p:custDataLst>
          </p:nvPr>
        </p:nvSpPr>
        <p:spPr>
          <a:xfrm>
            <a:off x="457200" y="639763"/>
            <a:ext cx="8442325" cy="914400"/>
          </a:xfrm>
        </p:spPr>
        <p:txBody>
          <a:bodyPr/>
          <a:lstStyle/>
          <a:p>
            <a:pPr eaLnBrk="1" fontAlgn="auto" hangingPunct="1">
              <a:spcAft>
                <a:spcPts val="0"/>
              </a:spcAft>
              <a:defRPr/>
            </a:pPr>
            <a:r>
              <a:rPr lang="en-US" altLang="en-US" sz="4400" dirty="0" smtClean="0"/>
              <a:t>Who qualifies for services?</a:t>
            </a:r>
          </a:p>
        </p:txBody>
      </p:sp>
      <p:sp>
        <p:nvSpPr>
          <p:cNvPr id="21507" name="Rectangle 3"/>
          <p:cNvSpPr>
            <a:spLocks noGrp="1" noChangeArrowheads="1"/>
          </p:cNvSpPr>
          <p:nvPr>
            <p:ph idx="1"/>
          </p:nvPr>
        </p:nvSpPr>
        <p:spPr>
          <a:xfrm>
            <a:off x="868363" y="1646238"/>
            <a:ext cx="7407275" cy="4662487"/>
          </a:xfrm>
          <a:ln>
            <a:miter lim="800000"/>
            <a:headEnd/>
            <a:tailEnd/>
          </a:ln>
        </p:spPr>
        <p:txBody>
          <a:bodyPr rtlCol="0">
            <a:normAutofit/>
          </a:bodyPr>
          <a:lstStyle/>
          <a:p>
            <a:pPr marL="69850" indent="0" eaLnBrk="1" fontAlgn="auto" hangingPunct="1">
              <a:spcAft>
                <a:spcPts val="0"/>
              </a:spcAft>
              <a:buFont typeface="Wingdings 2" pitchFamily="18" charset="2"/>
              <a:buNone/>
              <a:defRPr/>
            </a:pPr>
            <a:r>
              <a:rPr lang="en-US" altLang="en-US" sz="2800" dirty="0" smtClean="0"/>
              <a:t>Children or youth who lack a fixed, regular, </a:t>
            </a:r>
            <a:r>
              <a:rPr lang="en-US" altLang="en-US" sz="2800" b="1" dirty="0" smtClean="0"/>
              <a:t>and</a:t>
            </a:r>
            <a:r>
              <a:rPr lang="en-US" altLang="en-US" sz="2800" dirty="0" smtClean="0"/>
              <a:t> adequate nighttime residence</a:t>
            </a:r>
          </a:p>
          <a:p>
            <a:pPr eaLnBrk="1" hangingPunct="1">
              <a:lnSpc>
                <a:spcPct val="90000"/>
              </a:lnSpc>
              <a:buFont typeface="Arial" charset="0"/>
              <a:buChar char="•"/>
              <a:defRPr/>
            </a:pPr>
            <a:r>
              <a:rPr lang="en-US" altLang="en-US" sz="2400" dirty="0" smtClean="0"/>
              <a:t>Fixed: </a:t>
            </a:r>
          </a:p>
          <a:p>
            <a:pPr lvl="1" eaLnBrk="1" hangingPunct="1">
              <a:lnSpc>
                <a:spcPct val="90000"/>
              </a:lnSpc>
              <a:buFont typeface="Arial" charset="0"/>
              <a:buChar char="•"/>
              <a:defRPr/>
            </a:pPr>
            <a:r>
              <a:rPr lang="en-US" altLang="en-US" dirty="0" smtClean="0"/>
              <a:t>Stationary, permanent, and not subject to change</a:t>
            </a:r>
          </a:p>
          <a:p>
            <a:pPr eaLnBrk="1" hangingPunct="1">
              <a:lnSpc>
                <a:spcPct val="90000"/>
              </a:lnSpc>
              <a:buFont typeface="Arial" charset="0"/>
              <a:buChar char="•"/>
              <a:defRPr/>
            </a:pPr>
            <a:r>
              <a:rPr lang="en-US" altLang="en-US" sz="2400" dirty="0" smtClean="0"/>
              <a:t>Regular: </a:t>
            </a:r>
          </a:p>
          <a:p>
            <a:pPr lvl="1" eaLnBrk="1" hangingPunct="1">
              <a:lnSpc>
                <a:spcPct val="90000"/>
              </a:lnSpc>
              <a:buFont typeface="Arial" charset="0"/>
              <a:buChar char="•"/>
              <a:defRPr/>
            </a:pPr>
            <a:r>
              <a:rPr lang="en-US" altLang="en-US" dirty="0" smtClean="0"/>
              <a:t>Used on a predictable, routine, or consistent basis </a:t>
            </a:r>
            <a:r>
              <a:rPr lang="en-US" altLang="en-US" i="1" dirty="0" smtClean="0"/>
              <a:t>(e.g. nightly)</a:t>
            </a:r>
            <a:endParaRPr lang="en-US" altLang="en-US" dirty="0" smtClean="0"/>
          </a:p>
          <a:p>
            <a:pPr eaLnBrk="1" hangingPunct="1">
              <a:lnSpc>
                <a:spcPct val="90000"/>
              </a:lnSpc>
              <a:buFont typeface="Arial" charset="0"/>
              <a:buChar char="•"/>
              <a:defRPr/>
            </a:pPr>
            <a:r>
              <a:rPr lang="en-US" altLang="en-US" sz="2400" dirty="0" smtClean="0"/>
              <a:t>Adequate: </a:t>
            </a:r>
          </a:p>
          <a:p>
            <a:pPr lvl="1" eaLnBrk="1" hangingPunct="1">
              <a:lnSpc>
                <a:spcPct val="90000"/>
              </a:lnSpc>
              <a:buFont typeface="Arial" charset="0"/>
              <a:buChar char="•"/>
              <a:defRPr/>
            </a:pPr>
            <a:r>
              <a:rPr lang="en-US" altLang="en-US" dirty="0" smtClean="0"/>
              <a:t>Sufficient for meeting both the physical </a:t>
            </a:r>
            <a:r>
              <a:rPr lang="en-US" altLang="en-US" smtClean="0"/>
              <a:t>and              psychological </a:t>
            </a:r>
            <a:r>
              <a:rPr lang="en-US" altLang="en-US" dirty="0" smtClean="0"/>
              <a:t>needs typically met in </a:t>
            </a:r>
            <a:r>
              <a:rPr lang="en-US" altLang="en-US" smtClean="0"/>
              <a:t>home               environments</a:t>
            </a:r>
            <a:endParaRPr lang="en-US" altLang="en-US" dirty="0" smtClean="0"/>
          </a:p>
        </p:txBody>
      </p:sp>
      <p:pic>
        <p:nvPicPr>
          <p:cNvPr id="4" name="Picture 6" descr="C:\Documents and Settings\homeless\Local Settings\Temporary Internet Files\Content.IE5\KHANQ1UO\MPj04394330000[1].jpg"/>
          <p:cNvPicPr>
            <a:picLocks noChangeAspect="1" noChangeArrowheads="1"/>
          </p:cNvPicPr>
          <p:nvPr/>
        </p:nvPicPr>
        <p:blipFill>
          <a:blip r:embed="rId7" cstate="print"/>
          <a:srcRect/>
          <a:stretch>
            <a:fillRect/>
          </a:stretch>
        </p:blipFill>
        <p:spPr bwMode="auto">
          <a:xfrm>
            <a:off x="6629400" y="4555620"/>
            <a:ext cx="1371600" cy="204571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 name="tmp4756">
            <a:hlinkClick r:id="" action="ppaction://media"/>
          </p:cNvPr>
          <p:cNvPicPr>
            <a:picLocks noChangeAspect="1"/>
          </p:cNvPicPr>
          <p:nvPr>
            <a:videoFile r:link="rId2"/>
            <p:custDataLst>
              <p:tags r:id="rId3"/>
            </p:custDataLst>
            <p:extLst>
              <p:ext uri="{DAA4B4D4-6D71-4841-9C94-3DE7FCFB9230}">
                <p14:media xmlns:p14="http://schemas.microsoft.com/office/powerpoint/2010/main" r:embed="rId4">
                  <p14:trim st="190304" end="252125.9183"/>
                </p14:media>
              </p:ext>
              <p:ext uri="{42D2F446-02D8-4167-A562-619A0277C38B}">
                <p15:isNarration xmlns:p15="http://schemas.microsoft.com/office/powerpoint/2012/main" val="1"/>
              </p:ext>
            </p:extLst>
          </p:nvPr>
        </p:nvPicPr>
        <p:blipFill>
          <a:blip r:embed="rId8"/>
          <a:stretch>
            <a:fillRect/>
          </a:stretch>
        </p:blipFill>
        <p:spPr>
          <a:xfrm>
            <a:off x="8813800" y="101600"/>
            <a:ext cx="228600" cy="228600"/>
          </a:xfrm>
          <a:prstGeom prst="rect">
            <a:avLst/>
          </a:prstGeom>
        </p:spPr>
      </p:pic>
    </p:spTree>
  </p:cSld>
  <p:clrMapOvr>
    <a:masterClrMapping/>
  </p:clrMapOvr>
  <p:transition spd="slow" advTm="2245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8"/>
  <p:tag name="MMPROD_10501PHOTO" val="/9j/4AAQSkZJRgABAQAAAQABAAD/2wBDAAMCAgMCAgMDAwMEAwMEBQgFBQQEBQoHBwYIDAoMDAsKCwsNDhIQDQ4RDgsLEBYQERMUFRUVDA8XGBYUGBIUFRT/2wBDAQMEBAUEBQkFBQkUDQsNFBQUFBQUFBQUFBQUFBQUFBQUFBQUFBQUFBQUFBQUFBQUFBQUFBQUFBQUFBQUFBQUFBT/wAARCAEBANY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yEYOBn3qxEuOtIE4xzj1qxGnA459ak5hUUY4FWETuabEmDkYxU/l574P9KYwC4xjg1Iq4x1+lKienepVT649aEOwgQkfpUoXBAHFKiZAz09KkVaYxoXnp0p+PalMiI20kbqia8iRsEs2OyqTn6UAS7eVGM5PSnqNsmOzcisrUvEFlaQKxuY15+UHqf8AD8a5u7+J+kjIfVLeG1QjzLkSAhfY46dhnpU3QuZI7U3UKyMhbBzUguoSM78kdq8G+If7YPw3+F0Lm71yK9v3O1LW0cSNj1yOK4rwv+3n4D1a7kku7i+24/dgQAogzyT3J+lRKrCO7NVGUvhTfyPrFQ8pB+4n0zUqxnvjPTIrzzwN8b/CXjqINo2u2d4Tj9xvCSDPbaec16LFOky5Hy+gIq1JSV0S9NBNnPNJtGMAVMV49/50MgP19BVCIMAEDoTSFB9asNhRuIP4c00rwewoGV2jI+tMZMkZ6irBTAAPX160xlJOOelAioUwcelQlME/X8quMnHHWomTOfTHagCo8eelQuhHTFXHHcDjvUDIWzxk5/OkFim8eSKKmKHd2Aopkmcsf1z71PGuR/nimhT2qdEyvAyakQ+KPHAGAKnRegpEjwQAfzqYJj6GmUIFyfapET8hTwmPp7U9Vzg4/SmMNuPanqpP/wBanBfpT9uKBkYhU8sBXmXxu+L+l/Cnwpd317Ike1CY2LbefY/w/Wu38V+JLLwtol7qd/cJa6faRme4uJDhUQdfx9B3JFfjZ+2H+1ZP8VvFV7K/m2+kwt5en6WG42g8SS+p9BWNSVvdW5pTp8++y3G/G79tjXvFGuTHTGQQZIXLSMpP98gkbj6ZGPavAtd+L3ibVoXaTXLhTnPkxHyUPrwuBXCXmrSXcjyvwWOaz5JC2Rnt2ojBI3bWyRqN4gu5LlmklMjHvntTo/EF1bTYjuZYwSCNrkYPqKqQ6LdNBJcCJvKiGXfsuelUXyzbueO9XaLE+ZLU9E8N/GrxN4ZukZNTmuI0YNslbOfx6ivsP4Hf8FFvEnhMW9vPqT3VpxustTbzY29Qr9UP6V+fAbJ46jpVm0vWtZe5Q/eUHqKylSi9Vo/ItTvpLVH9B3wW/ay8G/FmK2tTdx6NrUoBNhdttDn/AKZv91x9K9wxnBGCp/Wv51fh/wDF/U/B1zDGZTdWSEN5Tk5Uf3kI5Rh6j8a/Sz9l/wDbvFnp1lpni+4lv9AdxDFqknzT2ZPQS4+8nON3tUKq4NRn95E6GnNDX8z7/IHBwfrTCuR0/EUmn31rqlnBdWc6XFtMgkjljbcrqehB9KnZO2Ofeus5SEqRx0NRsOf8KnxSOvbFAFN059SKiKbO3A7DtVxlz7e1QlQM4xigb2KrKQT3HrVdlHXkHpV1l4GORUEkZ9j7GgViq646ZzRUuM9KKQrGasYwO+DirESY6803AOOMelWEj5HfNAhyLge9TBfxFIqkEGplGOvFMpAo5/pUijJI5oUYwD2qRVwKQxq8Lkj8KcUUKWlYADk5PAp2zOM54Iya8D/bR+NqfBr4N6ncQ3It9Y1EG0sufmViPmf/AICuT9SKUmoq7CKcmkj44/4KQftYtrGqP4C8N6gP7I01vMv54T/rZx0XI6hen157V+Z93dT6tePPKxdicjJzXV+OdXuNWuCJJGlmuJTJK7HLMc9Ce9WdB8OW6QovlPPenJKY+4Owx7/1rGGi5nud/s0rQXQ42ayMfDAkgZPtW34L8IXPiLVbS3igMnmOW9gF6k+1dfa/D27viXkjdHQs8mR0PRV+uefoK9++E3w7i0G0iumhE1w6LHDDHyzMRllH4nk+1YYiu6MG1ud+Ewqr1Uuh53468E/2H8P9VjjiRPLgWaUgc8EDP4n9K8JXSQfDU18eD9pSFcjrxk197/Fb4fXSfCDxXIUWeX7C88hAxjHOB7Cvju40QJ8MLWUPiSfVQvlY5Ki3BDj8TiuXCTk4O/c7sfSj7RcvY8yeMg8djU8zm4ZCUVXAwSoxu9z71r3ehzRBwwGVG4k981WOnyGaP5cBhmvU5jwXSa3C0kLWpKn54DuTjll7iu++F/jttEv/ACX+e1cFZbdukkR649xniuR060e01OHcv7uQ4bjseDxWfMkuk6kQMq9vKU98ZqJJTTiaJunaR+pv7HH7VVx8ONVsPCXiDUvt3g/UW3WN9MT/AKIzdMk9FJwD2Bwa/SWyvItRtUngYPGw7c1/Pb4U8Sy2emtAQzRDMkQJzjPUY/Ov1E/YD+P83izRF8I6xqDz3lugksp3bLTW/YE/3kPy/SsqUnF8jMcRSS9+PU+0sdh1A/OkYYPtmpUTB+8Wzzz3pHBGO9dpxFZl49DURTnNWWU/T2qFlzz3xSGQHBPTGKhZe3UfWrDjAPB49KjcD6+9MZVKDPP6UU9k56c0UE2fYzkTLdPrViNc5xjJpEXmpkAAzjApAh0aFQeOtTIOQv60iL+OKlAxQNCKuM5NSqBwBSAegqRRgDFMPQZIxSJzsJwD1r8kP+CjnxYm+IPxai8M2kols9LAtgqch5ThpGP0G0V+o/xN8Vw+EvCOq3rNhre2kmY+iqpJ/lX4a2viJfF3xU1bVdQlQ+aLmcZ7kksR+OSAfYVyVm9EjtwsU5OT6fqeXeMkh0qTTJoivnFWZjkEqyt6dugqPT/Fkvh63W5HzXt0xcu3JC+tYl67eIvEX2ZOI2nc5/uqTyfwArMvZm1HVGEClxu8uFEGSR0AArVLRItzer7nqngXxPrHirxHa2VpvaeVm+ZTnGfvSt64HAr7b+H/AIbi0G1tixLXPlhd7DLKB0X2r59/Z8+GUnhOEXN0u3V7gK0oPPlr1VB79zX074f06cMjlt4PQkdPevnsXW9rUtHZH1+AwzoUry+JnReLbZ9f8E61pstwUku9PngBJ6u0ZCgD0ziviLQ/Al14n0/TNMgnjJtMvcwOQGidCUOB3G0D8q+4bu1mhgZnVyeW+4OB618IfGeLU/hj8W0kgke3sNRlW5ilAwMZw6/gT+RFdGFmm3BnLjYSSVSJU13QrXTNRgh1KH9xcviOVcYIwRx+VYtvoemy2UU8cwkmL/Ih42ANkj3OK9d1nwN/wnXgbUbOJ/N1vT3DIcBd8Z+YFfXjHH1r5mGrXegy3djdoY7iGVHTsUZZAxPvxn867qM1UTXVHm4qnKhJT6M9I8S/D6WxmMiIAVYPGpOC6N0I+nFcl428N3C68T5JH262S4G4bc/Jz+qmvTNJ8bxeL9HktZPMOrWw82M7uZFAzk59eBVUeKdO8Yaml9elQ9pBv25+cr02AH0wc1tGLTRyVJcy1OA0C4eXSrGcEF4pjaS7uOozGfzBFel/AD403fwp8e6ZqEE5gWyvFu495O1o9372Ij8zXA+IdHXRg8NrOGsL2ZZYXUfKzLyPx5rndbJtNRdlx8snIAxweopyhrcz0cbH9JXhTxBaeKtDtNSs3DwXESSrg5wGUMOfoRzWqVPTpXyX+wD8XV8bfBjwkLuZPtVvAdJlZW6vDxHuHZjHt/KvrhlxnPGa6Iu6ueZa10+hXdcdetRFfap2UDvUb9KoRXdc9Bz2qJwPy7CrLA5ORnjtULJxkgZIpAkVXQ5449RRUjKSciimVYz1XjoanUZ7cUxMDPTH86mTI+tSSPVcVKqk9eMmkUd8DnqakGcDApj22FAp21SMkZ+lKFyc1FeuyW52kKxwN3pQB8xft6+Mx4E/Zv8AGF35rR3V1CLWEhsfM7BQPx5NfiTa6q1peTsr7n2Ff05Nfpx/wWF8Z/2T4J8C+DknHnanqMmpTRHr5US7UJ9tzmvypebN1ck84VgKxcU22ddGXLFPzOk8E6Jc3mlavfW0Xm3boYYB3JPDfzr0L4WeBbDwlcJqOpvDPqDECBifkhGOSPftmsv4Z6fO2hWywJ+8bJGDyWY9/wAK998CfAm2u9j6xqE907/MUtn8sJnnA+lebXq6uLeh7+GoRUYTS1S6nY+DZ0vbm2WNUERB+dGGGNe9+GNE8yO0JDSgKWkkONqg/dArxG7/AGefDT2skh8Z6tptwDuiEc0fycY5HBI+ppvhT4byaNdQiLxtqeqyRFmVo7gpkHAwVU4xjtXF7OlF8yf4HpOtWejSsfWtpZaXPbG1mfdIw54HJ9PpXkf7SH7MOj/Fj4d6hFYSrHrdiklxZuBkiRVyqg9t5+XH0o8NapJp08cNzdSzyD5cvwfqa9GW9ea3eZJAwJH8PoB1qoVo82i2HKm3GzejPmP4HeCPE3hnTNFXxPoTWdyIXsrqbeHWUAgxyMOqvztOfauN/ad/ZXHiiNvEHhqOOLWE/wBbbpxHOMjH+62CT+FfTOra3FBd3MkkoVypwVHFeWeLJfHurWpfQdVhskx92VR834kfr+VEaydTmWjIqUrUvZtXR+eupW2reFb86Zqllcabq1mSjRyqVYp/X2I7VWE7fZJ76KVleN1VlI6hwcn8wfzr7b1f4GePPiXpbnxPd+H3SNSEleMySj3BXGPzr5+8Y/s2694Miv8A7PcRaxZS27MPKBSQMvzfdPpivWVenomzwXhalm0tDyT/AISO5cW4aVmEJzHuP3SOmPererai+rPJcM371jvJPrXNNGY8A5yO1atq3nQSAgD5ew9K6WcEG72P0K/4JUeOnn1HxD4WeRDMGj1KCNm+ZwoIcKO/Ayfwr9brCf7bZxSg53AEGvwi/YE8UnwN8fvB2qtM0NtdXJsZh2KyArz+J/Sv3V0BVisjEDwrHH0zSpvdHPVjaXqXHGM+lRFfyxVh+elRbD06VsZELKM/SoZBx6irJGc4FRuOlAyoynJ70VIynt+NFK4XsZqDH49hU8fAzUUYqdAcdTQBImAM9vYVKq801Bt9eKeGUH71IQ8DH86juEDxbW6McZqZcMOuRSvHG0eJOEXkk+gpgfib/wAFYPHw8TftQTadDcGe10DT7exUE8LIR5sg/NlH4V8caRYnUr2CLJzcSbDjrgnmvd/i7bTfGX9pTxtfXD/afOv7i5A7MnmYQfQKR+VcL4K8JOfHKGO3ZLWKZzGCODg4rkdWOq6nsRwk1CE3s9P8z274e+E4dE+wRhB5USYwepOOtbXjz4sp4QtFs7PzEubjjMY+frgBT0Ge57CtnQ7MSJggj5flO3HNX7b4ZWl9JHcXUQmcchpeVx2GO9eE5LnvLVH0kYfu7JniWtfETxR4P8VRaRceILHTbW5t/Oa/sbb7XhmQkICeW5AX2JNelfC9r3UfhfaeK9Q1m0bVmupI3tIZBFc7FxiVccHrgqcZwcV6t4Y+FWjWd0t1LpVnNLES6ubVWIJ9jwMV0V1p2jaKTJMlrbRrylrbRqDzzyAPr1rrlXjOFuUwhQlGa97X77+RyR8aSSRW1y0jSNsDrKF2719x612tn8TIzobBJ1VVOdoPXivHvFmryXt5cvCqQQ4O2Nefl7D61U0oSSabteXaRnHYH8q8luzufQUqPOuVnYp43/t3XXtTIiRJIC0rH5cYySfauf8Aib8V7/S/CV94j05Vu9CtZo7WMC4WAys2QGUffZQRycAc1x+i6ufD3jGMzBZraceXKjdFzxkfSvZ4PC+kpb+ZLp9jd27DlJUUq49MdP0rqpOELNq551ejJ3SdrM8MtPj/AOK9Z8Vr4e0Owt768+ziZDp+oeZE4CB2GXwMgHHbkYrp/DXxLs/iHBKruBqlp8zJjaWxw2V7EdCK7fxB8N/C2o3dzfx+H7W3uZhteSJcEjA7r9K87n+Fkeg351LS7ZLJtuGaLjIPr/n61vUqUpr3VZnHCnVhO7enY8F+OXw8s9B1Ke/0yIJBN+8ZB0Uk84/OvLbWT7PYSOAN2Nv09a+pfidokl74Vv5JgHlWLhh0xmvmnTdDbVrlrAZQ4dsjplULZP5V6mHnzU/ePDxVP997vU9t/Z/nmsE03U44kkWy1C1ucnGV2yckfhnNfv1oksd7ZWdygHl3Fskqn/eAP9a/C/8AZf8ADq6v4AluDGjstwYnZhwimMkEnPH/ANav24+GNz9o8CeG5RkK2mwZBP3TsA/pW1L4mebXd2jqHGF44phUeue1TsM9qjYeldJzELKSOOKhcdKst04FQMM8dancCsRj+GinlMnk9OKKAMxQSSMdKsLkAfSolAP+NTIpx2NAEqDjNS43dcfWmqtPVQGwAMHqaNGAeUh/gH0Fct8VdbTwn8NPFOrtIYxZ6bcSBi33T5ZC/qRXXKBj+teLfti6wNH+APiJc4+2iOzyegDuM/oKmT5U2OK5ml3Pxl+Fd6dL+LmqXly6vGYplkkJ4xvBz+QNelv4R/siXTriSERNcQmTHQ/ez0/GuC8KaVDB4u1KdmxDuAmyucAydvwz+de8+MdXtvEeoW+pWiRS26KkHyn7sajaq+3OTXhSd6i9D7hXWDs+7MnT38iVvlDADGwd67jTb1LOGJiQS4GCTwT6CvPk2prEqKd6g5wG6H0rvPDdotyqea2RwdoHQ9gK5Ku5vhbSSvsbst1fXYVIS8MBHzbTjj3NVD4HvLu3nlRXcKu4ycjr3zXf+H9GhQNJK26LGSpGcD0rL8R+NJZ7G6+xhbe3VGQL3fjGTWDWl5M9SEknaCPm/wAS3llBfXdtFOGeD5Sw5G7PNaXhaae4tJWS0keJQdp25z/hVnTvBmnSab507qpOZi3VmHUk4r1T4N+KPDelxuL7Q7bVotvypcM8YYHOGyMHip5b2SOj2nJeT1fZHgPjK3kt545pYfLVRz8uBXtHgnTL2Xw3ayt++tmjDo2c4B9+9Y3xH1PRPEeq3GnRiKKVxuVP7q9vwHTNdB8GNak0C3udBuR9ohsyHi3ckI46fzrTl91JnPze+5RLEuhTRkSDchVy6rnCnjofasHUSYkMQXZ15HQGvatWtrWewimhbMZUnLHpXj/i+OCzR5CWCrkDBx1/+vTtyuxlK043R5trFokunazEy7keHAGOpJryfxbomn+BPh/rlzcWQTWr6GK0tJSPmCyZ83j2VcZ/2q9mASdbtifkdo1ZsdBuB/pWB+1Etj4m8DWd5aIkd1ZRQm4WMggsXK9vYjpXfCVpQi3oeIoOUa00tUin+ypqezwRdaH9nR11BHdXZsYkRCB9cgkYr9nfgyvm/C3wszJsP9mQIVByBhcV+MXwDQ6T8ObK9IVRb3+VLEZOcq3HUfWv2m+EgRPhr4Z8tdqPYROPxXNerRd5M+VrqzR1agsoz170EdaUDBb60N14rsOYiIz2qJ17VYZRUDnBPrSYFduSePyopzrz2opgZa4wfbnAqaPlQ2CMjpUSdh0OKsIBgc1IiRMnHOefSpl5pkY9881JjnJPBpAPA7Z/KvnP9vOVE+BjQSMwS5v4IuOud2RX0YpzxkYHNfNf7b13FL4J8MxS5NodbiD4BOflOP1rOp8DNIW51c/MTw14eN9rGo24cQBpPLkfPQZ65+telT6TFB4d1CW2QbUkjaRy3VQep9/8a858da3J4OtdZlhj8q7a4Bhl/uFXD9D1zjHNc5q/7VrTJrdlD4VtdPttTeL91BOfLt843lR1OWycdunavJdGU2pRPqY4mMYOE/M9JsVa6nmljydzYG09Peuy8PX8nmCIhspwWHBrkPBD/anDq3y5DD3z3rsYrQw6qpHyF2446djXl1nq0ezhUlFHazeLHtdN+yQykySD5m7gf3jXBa34mRw0KMWOMDccA+ta2pxpp1jeXV2fJtkDFmAzkKOh715Bf+O9Oa4aaLT9Re3J2LO9uyxkjkjOMZwQcdcEVlGM6iuuh3xnGMrLdnpXhl4pJA6q8E7fKZYjjI9D2wa7/WPh6mtm0kS4MM/l4JVcAg8814rpHxCtAsf+gTRIAMbkcAAnrnFesWnxH02XRhfy3ZiurZMeXC6kS9gCpORwOorenCVzSrRlJLlOZ1vTH8K6hJDETAGjMVxKqAySg/wliOlcn4d8RpouqbogypIx+aQnn0zVPxl8YI9QuZnkjRpCcDL5OB61x0nj2xvn/d212xUAkW8fmhffIHHap9nOTsaSpOhFOVvvPoKPx5cWSi0nlLWc7AR4OVVvQ/41znjHWvPZYwpy3y4PX0rO0GS28Y+HJmtxPG8QKOJo9jFl5xj16V0Unhp7zxdHGycWNl9plD8ZJUBQfoST+FZap2fQ5JSi43icjobGRGs5D8jsis3Uhc81zvxl0mDRPD0cNtuS2v5YIAi87CGLHj04z+NaNzrsXh25VniM6uWRI8gGRtpIH6VwPxM8TweKPG3hS00xLyOGCGPzoLq48wNcNjeQccKOgB54r16VJzam9kfOVa6oxlTju7nqfwY0y2fwDNphtjNPO6NAdnRhnI/HJ/Kv1z+Ek5k+HOgRyJ5c1vaRwSJnOGRQD/Kvy+/Z80hG8SeGoYU3232m3UYBw5bBbP1JIx7V+onhhU0/xDrmkrxDuS7iAGAA45A+hFelh92z5zEv3kjq16fXmlNIDg4PJpc12nIMPSomGKmYepqGQZwewpMCu/XtRSy8nOM5opAZadD61OvHTn3qFOR0qdR0AxSEydFz9KlQA1FGcfhxUhJBAGMmiwxJzlDGoyx4+lfL37bV5Hb+BtEZsFU122nkyf8AlmDtGK+pJGWGPf2U5J718jftuJLF4OnIUtKYkmiUjI3CTdtHvxxWVT4WXT+NH5t/HSMJbakissqrLvLK3TJ5GPy+lfNE+XvCu7KnoxPevoX4mltS0zVmX93I17kqx6Anp+PP0xXgkkZhu5DtyQQOlc9D4dT1q6vY+nvg14jOqaHZSeaXO0I+P4SODXs1xFtvLWcYHoQ3T/69fEfwr8cSeEtVlsJ5DHBNJwT0Rs9/Y8V9baX4ni1HSFmJBZBlsHvXk4ujySv0Z7mAxHPBJ7o7zxPJby6RPbzxCSGRSX/2gRzXmHhr4u6l8Hbefw5Jpy6l4duJnuYMHa8bMmCDngjpn9K6mbVkvbGGQSBVZMcnoRWRc6Na6m6pNEksEnXdyAfUVx05uk7o9hU6daPLVjdHt/hX9sTwjqtncwarpN3FG0EMCI1qrrtXGc47Dk+9dd4j8e/AjxjNZG60vRxLHauplNiYPMIwQzYUZbB4HPQ18/8Ah74VW1tPHPZMWjJ+eI/MMY967PWdAtJLULPaF7ncSvkwgbRxxn8OtehCtzrXYh5fgYz/AHc5K/n/AMA6Fviv8F/BmnwDStG0tnW4dyBp4c4KkBgxGfwPevm34jfGseKbQeGvD2mLp9hcMiSyi3WF5cEEABegyOa6nxJ8Pbm+jmKWyWiMoXzpcbkA5zjua46HwfbaNfCdWa7uxz5p/hHfFS8Q9olSwODoPnUnOW+ruj134T6bZwxxWjIrxwgNKwX7x6n88Vbt9YjubzxZqjo224kFrAQMDavX8MnFc3ourP4Y8HahfRsFubwCCHscnj8qx/GHi618E+DYraSZR5ERlmkz1PU/jXDGLk7LqZVZ8qcpep55reqR3nxP02x4Asbea8kULkBtu1Bj8TXmGsX5HxAsjGC620gGCcMSPUfX+VZXhXxzc6h4g17xFO5F3dIUQtyFQ8BfqBzWdHeCTUru+QsXW44fPXKjj+dfSKPs4cvY+Rc/aScu5+hf7HVn/anxI8HxIhbyXe8dc/L+6jHb3LcfSv0kRkg8Q20wH/HyJYd2PTDD+tfnf/wT6jSbxrHctmR2siisedpwM8+nb8BX6K3ybbW0miDOYZlkyBzt6H+dVQ+G55+I/iNG2R8wpc0Dnmg12HMNODUbdOhP1qQ8DpUT+ualsCFsjv04opWXPfAoo0AyQORyfwqdRnnPFQRj2z7VOg3Dt60hbkyelSRZZiT60xV4xT4wSg7nPNF0AXAEm2MnI+82egAr5y/ao0tta0FbYszxbSZsqMuedmPTv+NfQWqOxUCPcDkA47DOM/SvFv2mrdJ/BLmFma4jnVgBzx/Fn145H0rKfwlJ6o/G3xDrqW3iPUra4BmgIkB3k5JVcA59eOa4C/so7m61FogJExle2TtDDH5mu1/aQsF0D4m61FAD5Bmcp7qUBB/HPSvIbXVnktb1Q7eYAsg5644xWVJWiepOeq9DN1CQm4ds8sA2TX0d4Cvryy8L6fqcTvPayxqJ48klePvV8031x50gfuRjivqf4EMuoeB7O2PCtFsbP1NY433YJvudGW+9VklvY9A0HUbfU18sbMFSVJ5Iz1xXR6PGd2wEfJ1Dfdx7V5RfWd74Y1ffb5JUk7MYDD0Ar0TwJ4hs9YtyykeeCco3UV4NSnpzR2PqcPWs+WW5634duoLQqWLZYZ9hW9PdsFJ2KctztOeOtYPhW2tZ7qNZXBx/Eeo9sV6Ze6Fo13EJEJiQj5/Ukf0qKcG47nTUnBSVzyjxPqEVyhXeN54Ix+leaXcAuLiMcgO3OBg16d4s05I5NxUGMMTu6AeleS+LPElnpMhXcrXDngD+H1NTCEnIVWpCMNBnibxLb21xbxswFnp8fCj7u/396+cf2gvE+o6hPaR3DNFa3SGWOHPUA4BI/pXr+k6DN4iYXk6MtoGykbf8tD3J9q8b/aVXZ4g0vHP7lgOPevWwijGsonz2OlKVCT/rc4DT777HpiIG5ckkY7VZsr95EaEHlpQxP0rn2kKELnLKAOK1NEjaW5LLgKoXJJ7k8f1/KvYktDwqctUj9Wv+CdULLqV5cRlZGh04qYfQNtG4emDX6LWzLe6UGQ53xYPY5xivgn/gm3pTXWm+J7i2Qh4reGLzCOMnqufXjNfe2nlVsARwCDnHXP8AjWeGX7tGGId6si7av5lvG3cqM5qTNJGoVAAMClziuw5hp6ds1Gx4wcZHWpO1RvipAgbg0Ush4HU/SijQDJj5qxF04IxVWMj1x7VZTOOTSAsDv0okf7OjPyQeuP6U2PBpZlEoVc9w349qWwh0XzxnLYLDpj9K8U/aAAkstNt4EcyzTkPGG2hvlIx7ZJ617eJlc7Xyjdw1eNfF+zW58caIyqZIhGwdVORuLBVY+mOaiWw+p+Lf7WFnJp/xX8Q2cysk1rceUwPXhByfrXz1HM1vM2Djqp9xXv37VGvxeJPj78Q5ICWhXU5Y1Ytuzt+Xr+FfPs/Dn1qaWiaO2rtFoJRhFxX05+zhOP8AhGoQTzuYY/Gvm3RdFvfEuqQ6fYQme6lztUcAAAksSeAAAST7V9M/AezGkaVFbrMsyoxJkQfK3POPxyM1y4/Sj8z0MpTddvpY9b8VaIl7ZebkB48MhHeuAn0W8t5lurHdHMDnMfBPvXrqwLd6ftJKsPuehPoaoaZppjYhowcE8eg7gV4EKjSsfUVKSk7nE6Z8Qta0uVUmuPIlX5h5qHJ9810Ufxs15U41K1ZTxgjB/WvQdI8OadfY8yGOXnBZhnFaM/w90GFHYafbt3zsFP2i6Inla6nhmq/EvVNTDIblpmJ3AQKSP14rK0LQJ9a1dZr7nnlW5Jz6+9eseINEsLRnWGFF9Nq/0qp4f0otMrqAvPpyvvVe100RPsuZ3Y46X9i00ADaRkgCvlT9pCBf7Z0mUHcDvXntgg19heJtkduAASqg49/U+9fKPx/0S61pVubKMS/YUe4nUMNwjyqlgO+CRnHQHNb4Ft10cuYR/wBmf9dTwff5js3TJJrV0R8XcCKeWYMx981iI2PpWrojn7RvzypUD86+jktD5GnL3kftP/wTJtjB8OvEd0g3ifUYYiM7idsXIPpya+2EUqzwABFLbh6kHr9K+R/+CbOmyW3wIgkMIilurg3bM4wXVs8/kOPY19cQx7LtiW3AgAH04rOirQSM6rvUk/MvjpRS0n8q6TIaRUTnnOOR61Jn2yahfI92/KpAYW5+tFJIRxiimgMhOmOv1qdSRj1qupJPHU9KnjYDGc9e9IRYU496d/y055BHamxIx+6C30FNnura14nuYbfH/PSVVI/M0aMCyHULh8e2e9eDfGW/+x6vHMrLA02IUHfjoxHQ4ye/au98YfHD4eeCLXzNe8ceHtJEjeUGn1CPOfTAJNfBn7Yv7fPw107xFFYeD7w+Obi1s7mPdZnFnDcPGY42Mp+8F3M3y554qJRbVkNbn5v/ABBv7e58c+K7qFmeKXUbhoznqN7YzXJ6R4W1LX7hVt7dxG3/AC1dSF/D1r1/4YfDm313RF1e/ja4lu2Z1Vv9Woz1x3Oeea9Rs/DEGnWq/ukyvTaOPwFeXWxsaLcY7n0uHy114qU9Eeb+Cvhy3hHwlr984EtxcrBYlmGGUOxdgv1CYPtXafDW3NgsakY5JyOnWtuW2+1+Hr+J0GRdQSBu4G1lx9MmmaZYixELKO4OR1rz6tZ1Eubdns0KEaLaitEeq6U2IF/vP/eOQfpW3aWUcwVlDFlXn1rF8OlbiIIxAJ9eRXR2EElrKuCRnqrH9a87Y9F2ZvaJZhQuURs/x9/0rXvo447b5V256/Mc1FpQjlwAdmOMepq/c24eJh5oIHtWiWhyvzPN9Z04PLuK9TjaTzn606z002KFsYZhyD/Kt/UIEQrjLvnALdqpXC4ikYjA6Ems2bLVHHeJ5wbV/wCLYeB7V4drUuzxLZXmwyJbyZeP/npGeHT6MpIP1r1/xFdB55YFIAPt+teY3unFrkuwy2T07V0UZcjuZ1Y88bM8V8efBWXSNXvotKkykMzBYJDk7PvKQe/yla4BtMvdFlaO7t3gyCQWHynjjBr681PRj/aMzFMuAquM85CLxVG88KWWr2EltPArrICpVhnmvUjjnGTjPVHizy2M0pw0f4H60/sjeG4tA+Bng5bXLiTSrQkqQVLCJQcsM9Dniva41zMQCCQ2W/Kv5xPAfx5+JHwB8SzL4K8a6xoqWVy6C0juWktH2t0eBso2fcV9beEv+CzfxK0bSEt9b8GeH9e1AZDX0Uslp5noWQBhn6EZ9q9yK0Vj5SSadmfseTikz61+YPgD/gtfYXN0sPjX4b3FjbkAG50S+FwQe5Mbqpx9Ca+ifCn/AAVJ/Z58UQo0vi2fQ5m+9FqljLGVPoSAR+tVYk+su3tUbHJ+navPvhR+0R8OPjgb1fAni/TvEc9moa4gtJP3kSnoxU4OM967925xSYiN2H+TRUb5PQ8+pGaKaY7mZCrSNhFYnrgDJrw749ftrfCb9nyxuV13xJb6rr0akp4f0WQXF07c4Vyp2xDIwSxyM9DX5L/H3/goP8XvjndXNsddl8HeG3JVNE8PytCpQ9pZhh5Tj1IHsK+aJJSxJOSW5LE5JPqafL3FZ9T6F+Nv7ePxh+Mfia6v38X6h4b0oyE2mi6HcNbwWydlyuC5x1ZjzXht/wCMtf1R2e91/VLx2OSbi9kfJ79WrGbnkYo78Dmn1KHNiWQs2XbqS5J/nTt3ygAD6DtUS8dsU5Tg072GfVfwbvs+ANGhJUYiIJz7niu1wJjtRMKew65715d8J4pz4G0uSMllKtgenzGu7tdZkt9u+NsjA4718ZiI/vJW7s/RcJrRh6I3LKxAneE8JcoYn4zjkFD+DAfnUr6S32hVKbTFwyNwfcfnVbTNZhu58l1yTjDcV2NpElzibKtvbbgAnHoSff8AofasU/ds+hrKNpX7h4dcWs0aOxQsePWu0Ebb0lUYBx+Ncu0IsnRwNwB445H413GmwrPaxHd9PQ1ne49lcsWt3HEA/mEgjo3GKtS6iGTCuBx2PUVlz6c8S/u8qpySc8ZpIbGaVipQKjenOKtGbQ6WZbifaGLY5yKp6jgxsmMjoVHpXQ2ej7V3MMDtnn9KydWh3ybB2POOtQxxPNdfsCl1G+3A78VmJoka3yzyRh7ZSJZPdRyeP0+pA716PfaYhttzKCQOpPWuP16eLTLSK2zvupv3kg7Ig+4v1Odx/Cqg1e/Yq19F1OVuhLdXUtxKuJpZGkbb0yTnH0HSqU37kFxyeuQauvemd/LUfeOSB6UraPJdRlsnjI/+tST1943dPSyPjzx7CLfxrrSr0N0z4+vNc+SCDXS/E7avxA11V5Vbkr+IABrlzwfSvuaWtOPoj80raVZerAcdDQT6j86U8r+NMBLHnNWzE7L4W/FbxX8GPFcHiXwZrU+gazApjFzb4+dDjcjqeGU4GQa/Rz4Df8Fjt6W2l/F3wyWYsFbX9AXAA/vSW5/9kP4V+Wg471Jv29D+FO19Asf0u/Dz4l+Fvi54Zt/EHg3XbPxFo84+W4spN2w/3XX7yN/ssAaK/nP+HvxV8YfCu/ub3wd4l1Lw1d3MXkzy6dOY/NTIOGHQ8gc9aKnlJOOL89abkhQMZHpSEHNBJPWmxijqPSg8Hn8KQ44pc856CgBGJxRkZz3pQR3pCQfbFAH1p+zusOo/DDT/ADFz5U0sLN/d+bI/QivUP+EYgvLaXYAMdDivEP2StZil0TxFpExJaOZLpM8qAVKn9QK9st7qWzc4Idei57D/AAr4/GQ5a0j9By6q54eHkrGJdeEfLJaMMrryT0Bq9o11JYXAWXdJCflbacFR6j3B5Fb0M/2oZcLjbjIPJqRNKS7w52lWxjAwSa4VJx1PYajNajEu5HkMEriULz5qHIYdm+hr0Pw9dj+zbZiQRGeQD/OuRs9Otr6xEUpMfkv50MgO0ZzyjnH3T6Z69a6O0s2WNo9pjPfsVPoR2oenvLYxav7r3R2dlb2upuBnG/1HH5Vak0hLFmYsrKOnHX61wcF5cabeKFduThRnkVr3erzPGm6V1T+LJzirU0lsYypNvRnRlwVkHmYwOMdPxrl7t0SVm4P16VIt/iMhfl3DjjNY9ytxcTrhGIY44P5fWs5S5tilBR3IdRkd/mlyYQCWIHfsPzritZsJdSmkkk3PKx3MxPLGu1MAuGxnMYGAynhm7n8apT2iIjnjn7uw4/xpN/ZRtTtHVnF2mjfZXL4+6enfHpVp50k/dxrjoCVrS1Nl8vAHyMOqjqa53UbkaVoWoXU0uxYLaSUuy4AAUn+lOMXJpDqTSjzHw74xmNx4v1yUkEtfTnOf9sisU8gU+WYzSvKxJZ2LNnuSc03v6Zr7+Kskj8rlK7cu4MDt549KOnX6UPz07d6Q4+UDp6UyRw+960dDmm/rSMcnb096QEu/n/Cio8dBnpRVILsQ8d+tJ93Gf0pSe9MHcZ+lTuA/oePzNOPam53Lmnfw4oQCEf8A66PqBxxQv3xSPycfyoewHpf7PviA6J4/jgLMsN/C0DYPcfMp/Q19Qz3G5hhsqw4A4zXxH4d1JtF13T79SQbeZZOPQHkflmvtKyYXiR3EbgRSorq2flIIyD7cV85mcLTU+59hktTmpyp9n+Zs6D5kZbdKSzfMFb+EeldXbKlzwMqy8nnkiuVtcR8r+75xnpXXaVF5kSkKVLYJIPNeH1PpnojotK04ERlUyp/izgH2rrJ44JNLZX+S+gVUjKqSbkZxg/7Q7HuBWToduFhC5BZstgjGa2ZbfEaFXVWTBHP3cf5/SuiGi9TiqO8tOhyt7bxqjO6AhMly38PrUdr8+4jlDluTW5qMiXoeV9pvWKx7I1wsmQfmwP4uOf72apWqsIOLUK3KgF8FvTPpn9KxnC22x0QqXVmWbNESIvO6xx8EsRwfSp7uzXT7eXqLqRSAoX7kZ6nPq3T2BNaOlCV7GP7QiRlhtIRdwVuuAT1+tVtTlJARTuC8Ft2cj3/StYxUI83UwcueXL0OddVRPkXbgZbHasXUTJcSqI38uJG3McZLDuP5c1q30jOSBgL/AAlT1HvWFckGdhx3wAemRWFux1GZdQAOz7jv6Kg+7j1rzX46a6uk/C/W8kCS5iECgHoWYDHvxmvTrh0ZGcK0joAGQHAHp9a+df2stZNvpOh6SjbWuJXupUB6BflX9Sa68JHnrxj5nDj5+yws5eVvvPmrpigZxjn1zSE04Hgc8V9qfnQhHBNI45454pVGeD0pJM/NijoSCn5eaapHXPNB+5g85pflI9KkYHk4/pRSjj60VSFYYM5BzS+9L+tNPr0zSGC8EjtT+uCOaaOvXtTx94AfypgIDg9KTP4+5pc0ZIGP1oAOgzn8a+tfgJ4iXxD4EsozmS5sD9mmU+g5X9P5V8lYNexfsyeJ00vxjcaNOxWLU4wIsnAEq8j8xmvNx9L2tB23Wp6+V1/Y4lXektP8j6dawiuAtvKu7c27HTBzkGum0y4aHhf3jDjJPUd6yobHZcmQ7fMIC7mPb6VoWyGNNm5CM56859K+RP0Dpax1el34t3ldgxyACGbg49B2rcttWWeMsrqQRhSed1efJP5ksc6sYwRgK3GT3yK0tH1NHlmiVxmJyoZUwEBHAH61XPoZezudbMFjMtwC6ylMAdcehA9a9Gs/BHhbw4scXjHxJf2+ryRiSbT9JtRM1ruAKpI5/jIPIHTNeVadrtxbanZXaQw3cVncR3DxSZDSFHDbB9QD+OK9b8c+DNe8ReM9S13w1YT+JtD1iRtQgvLACQoX5MLqDkOvIOfQV6OHXuSlGPM9NPLvY8bFu1WEJy5Y2eu2va5R+ImhxaS1jqumX0Wo+HL8GGxuIk8sxMgG6GRDyJO59c15/Jdhyd2Iy3Plkcj3ruPH1lL4S8FaR4Y1Nk/t2S/k1i7sUYO1ipjCRq5BwHYZYjsMV5ld3gedFRmO/P3e/tntWeJaU+ztquzNsC3KnvdJuz7oLxlMhbK+WV4PQ5rBncCVuSxJHbgfSrE925LHawI+UKeAKoTvIjHI3rt2ovfPeuBs9dLuRMvmAN8x39AK+Nf2nNdXVvihPaRtvi02BLcc5+bG5v1NfYN/qaaNpV1qMxEMdrG0zlh/Cozj+lfnrr2sS+Idc1DVJyTLeTvM3tk8fpivbyunebqPofNZ1VUacaS66/cZ+MnkGnE4Gc/n2pO5Ofehia+lPjhF4PPA60jHuacehoc5U0AMYbQvfikOP/rUHhhkHFGMn+tIBSSOAcGimr1J6k0UhB2o7N9aKKBi/wAQpy0UUIEInUfQUo7UUVQAehrpvhn/AMlD8N/9fsf86KKzn8D9DWl/Ej6o+74/+P4f9dD/ACqa2+6n/Xw/8qKK+CR+odC9P/rX+n9KZa/69P8AgNFFD6FQ3OisPuN/vtX1X+xT18Uf9dE/9BFFFenl/wDHR4Obf7s/VHgvjL/ke/EX/X/P/wChVxknVvxoorhrfG/U9Gh/CXoihc/60/71UD/rB/vf0NFFYPdHWtjivjV/ySfxP/16N/OvhH+H8qKK+qyv+FL1PjM6/jx9CP1+lKPu0UV7PU+dQN9xqD2ooo6Axvb8BUafcf8AGiioY0SR9fwooopkn//Z"/>
  <p:tag name="MMPROD_10501LOGO" val="/9j/4AAQSkZJRgABAQAAAQABAAD/2wBDAAMCAgMCAgMDAwMEAwMEBQgFBQQEBQoHBwYIDAoMDAsKCwsNDhIQDQ4RDgsLEBYQERMUFRUVDA8XGBYUGBIUFRT/2wBDAQMEBAUEBQkFBQkUDQsNFBQUFBQUFBQUFBQUFBQUFBQUFBQUFBQUFBQUFBQUFBQUFBQUFBQUFBQUFBQUFBQUFBT/wAARCAagBcc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9U6KKKACiiigAooooAKKKKACiiigAooooAKKKKACiiigAooooAKKKKACiiigAooooAKKKKACiiigAooooAKKKKACiiigAooooAKKKKACiiigAooooAKKKKACiiigAooooAKKKKACiiigAooooAKKKKACiiigAooooAKKKKACiiigAooooAKKKKACiiigAooooAKKKKACiiigAooooAKKKKACiiigAooooAKKKKACiiigAooooAKKK+Sf2lf8Ago18P/gj9r0bw7JH448Xx5Q2tjL/AKJauOP304yCQc/ImTkENs60AfUXibxRo/gzRLrWde1S00bSbVd897fTLFFGOnLMQOvA9Sa/Pf8AaA/4KxwaXqo0v4S6RBqsMEymbXNaidYp1DcrDCCrYbGN7kHBOF6NXwv8cf2kPH37Q+uf2h4y1t7qCNy1tpduDFZWmc/6uIHGcHG5ssR1Y15hQWkftp+zJ+354A/aFFtpF3KvhDxm+F/se/mBS5b/AKd5sASf7hAfrgEDNfT9fzXKzRsGUlWByCDgg19qfswf8FMPF/wo+yaD4/W48a+FUxGt0751KzX/AGXY4mUf3XOemHAGKAcex+vtFcV8KPjL4N+N3hlNe8F67ba1YHAkWIlZbdj/AASxnDRtweGAz1GRzXa0E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WN4u8Y6H4B8P3eueI9WtNE0i0XdNeXsojjX0GT1J6ADkngAmgDZryn47/tOfD79nTRxeeMNZWK9lQva6RaAS3t12+SPIwM8b2Kr2zXxD+0t/wVXuLv7ZoHwetDawnMb+KNRi/eN728DcL7PJk8/cBwa/PLxD4i1XxZrN1q+t6jdatql25knvL2ZpZZW9WZiSaCkj6c/aY/4KH/ED47/atH0aSTwV4Okyh0+wmP2i6T/pvMMEgjqi7V5wd2M18o0UUFhRRRQAUUUUAdV8OPih4q+EXiaDxB4P1u60LVYeBNbNw6/3XQ5V1/2WBHtX6ffsw/8ABT/wz8QvsmgfE5Lbwh4hbEaauhK6bcn/AGixJgPT7xKdfmXgV+S9FAmrn9J8E8V1BHNDIk0Mih0kjYMrKRkEEdQR3qSvw3/Zo/bk+IX7N88Gn29yfEng8N+88P6jKSkYzybeTkwnrwMqSSSpPNfrF+z1+1l8Pf2ktKEnhnVBb61HHvutBvyI7yD1IXOJE6fOhI5GcHighqx7NRRRQ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QnaCScAdTXkXx9/ao+Hv7OGk+f4r1cNqkiF7XRLHEt7cemEyNq/7blV7ZzxX5VftK/wDBQH4ifH97rSrOdvB/g6TKDSNOlPmXCHtcTcGT/dG1PVTjNA0rn3h+0x/wUl8C/Br7ZonhAw+OfF0eY2W2l/0C0fp+9mX75B6pHnoQWQ1+W3xq/aD8d/tAa/8A2r4012bUPLYm2sY/3dpag9oohwvGBu5Y45JrziigtKwUUUUDCiiigAooooAKKKKACiiigAq9o2t6h4c1W11PSb650zUrVxLBeWkrRSxOOjK6kEH3BqjRQB+jX7MH/BVC6037H4d+MUT3tqMRR+KLKLMyDgA3ES/fHXLoN3+yxJNfpF4V8WaL440G01vw/qlrrOk3ab4LyzlEkbj6juO46g8Gv5w69R+Bf7SXj79nbXf7Q8Hay9tbysGutLuAZbO66f6yMnGcDG9cMB0IoJaP6AqK+V/2Yv8AgoN4C+P4tdG1R08HeNHwn9mXsw8i6f8A6d5jgMT/AHGw3YBsZr6ooI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msyxqWYhVAySTgAV8ZftK/8ABTLwR8JxdaL4FEHjrxQmUM0Uh/s21f8A25V/1pHHyxnHUF1IoA+sfGvjrw98OPD1zrvijWbPQtItx+8u72URpnBIUZ+8xwcKMk9ADX5t/tMf8FU9Q1oXWgfCC2fSbI5jk8S38Q+0yDofIiORGPR3y3P3UIr4t+MPx18b/HjxEdZ8aa7catOpPkW5Oy3tVP8ADFEPlQcDOBk45JPNcBQWkXtZ1vUPEeq3Wp6tfXOp6ldOZZ7y7laWWVz1ZnYkk+5NUaKKCgooooAKKKKACiiigAooooAKKKKACiiigAooooAKKKKAHAlSCCQR0Ir7K/Zi/wCClPjT4Pi00LxsJ/G/hJNsayTSf8TCzT/pnI3+tUDojnsAGUcV8Z0UAf0M/CH42+C/jp4YTXfBmuQavacCaJTtntnIzsljPzI31GD1BI5ruq/nS+H3xI8T/CnxNbeIPCWtXehavB924tX27lyCUdejocDKsCDjkV+nH7Mf/BUXw942+x+H/ipHB4W1xsRprsXGnXB4GZMnMDH1OU6klBxQQ0fetFQ2t1DfW0VxbypcW8yCSOWJgyOpGQwI4IIOcipqCQ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ub8f/ABG8M/Czw1ca/wCLNbtNB0iDh7m8faC3ZVHV2ODhVBJ7CgDpK8X/AGg/2uPh1+zfYN/wkuq/atcdN9voOnYlvJc9CVyBGp/vOQDg4yeK+Gf2lv8AgqhrPiYXeg/CW1l8P6aco/iK8QG8mHQ+TGcrEDz8xy2CCNhr4F1TVL3W9QuL/Ubu41C/uHMk11dStJLKx6szMSWJ9SaClE+iv2lf28fiH+0Q9zpn2j/hFfB0mVGh6bIf3y/9PEvBl/3eE6fLnmvmqiigsKKKKACiiigAooooAKKKKACiiigAooooAKKKKACiiigAooooAKKKKACiiigAooooA+g/2av22fiD+zZcw2en3X9v+Et+6Xw9qMhMIBOSYX5MLdfu5Uk5ZWr9Y/2dv2vfh5+0npyDw9qX2DxAibrjw/qJWO7jwPmKDOJUH95M4GMhScV+DNW9L1S90TULe/067uNPv7dxJDdWsrRyxMOjKykFSPUGgTVz+kiivy8/Zh/4Knahof2Tw98YIZNVsBiOPxPZx5uYh/03iXiQdPmTDYHKuTmv0p8IeMtC8f8Ah+013w5q1prWkXS7obyylEkbeoyOhB4IPIPBFBFrG1RRRQ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pksqQRvJI6xxoCzOxwFA6kmvEP2if2xfh1+zdZPFr2pf2j4iZN0Hh/TSJLp89C/OIlP95yM4O0NjFflP8AtIftyfEb9oyW4sbu8/4Rzwm5+Tw/pkhEbrnjz5OGmPTrhcjIUUDSufdv7S3/AAU78H/DI3Wh/DuO38b+JEJRr7ef7Mtm/wB9Tmc+yELz9/jFfmD8WfjV40+OHiR9b8aa9c6zeciGOQ7YbZSfuRRjCov0HPU5PNcPRQWlYKKKKBhRRRQAUUUUAFFFFABRRRQAUUUUAFFFFABRRRQAUUUUAFFFFABRRRQAUUUUAFFFFABRRRQAUUUUAFelfBL9obx3+z54h/tXwZrUlkHYG50+b95aXYHaWInB443DDDPBFea0UAftF+zD/wAFD/Avx5+yaJrrR+DPGcmEFjeSj7Ldv/0wlOBknpG2G5wN3WvrGv5rK+wv2Yv+CkPjf4LfZND8Wmbxv4PjxGsdxJ/p1mg/55St98D+4+RwAGQUEuPY/ZGivP8A4OfHfwR8evDY1rwXrkGqQqB9ots7Lm1Y/wAMsR+ZDwcEjBxkEjmvQKCAooooAKKKKACiiigAooooAKKKKACiiigAooooAKKKKACiiigAooooAKKKKACiiigAooooAKKKKACiiigAooooAKKKKACiivOf2hvivL8D/g14m8cQacmry6PDHKtlJKYll3SpHgsAcffz07UAejUV+Yf/AA+L1n/ol9j/AODl/wD4zR/w+L1n/ol9j/4OX/8AjNBVmfp5RX5h/wDD4vWf+iX2P/g5f/4zR/w+L1n/AKJfY/8Ag5f/AOM0BZn6eUV+Yf8Aw+L1n/ol9j/4OX/+M0f8Pi9Z/wCiX2P/AIOX/wDjNAWZ+nlFfmH/AMPi9Z/6JfY/+Dl//jNH/D4vWf8Aol9j/wCDl/8A4zQFmfp5RX5h/wDD4vWf+iX2P/g5f/4zR/w+L1n/AKJfY/8Ag5f/AOM0BZn6eUV+Yf8Aw+L1n/ol9j/4OX/+M0f8Pi9Z/wCiX2P/AIOX/wDjNAWZ+nlFfmH/AMPi9Z/6JfY/+Dl//jNH/D4vWf8Aol9j/wCDl/8A4zQFmfp5RX5h/wDD4vWf+iX2P/g5f/4zR/w+L1n/AKJfY/8Ag5f/AOM0BZn6eUV+Yf8Aw+L1n/ol9j/4OX/+M12Pwc/4Knap8U/ir4T8Hy/Duz06PW9ShsGu01VpDEJGC7gvlDOM9MigVmfoXRRRQIKKKKACiiigAooooAKKKKACiiigAooooAKKKKACiiigAooooAKKKKACiiigAooooAKKKKACiiigAooooAKKKKACiiigAooooAKKKKACiiigAooooAKKKKACiiigAooooAKKKKACiiigAooooAKKKKACiiigAooooAKKKKACiiigAooooAKKKKACiiigAooooAKKKKACiiigAooooAKKKKACiiigAooooAKKKKACiobq6hsbaW4uJUt7eFDJJLKwVEUDJYk8AADOTXw5+0x/wVC8K/D4XehfDOKHxj4gXMbaq5P9m2zeqkYM5H+yQv8AtHkUDtc+v/iN8UPCnwj8NT694v1y00LS4gf310+GkP8AdjQZZ2/2VBPtX5nftMf8FSvEXjP7VoPwqhm8LaM2Y31y4A/tCcdMxjkQA+vL9CCh4r44+KHxd8X/ABn8Sya94y1661zUWyEadsRwqTnZFGMLGv8AsqAO9cdQUkWL6/udTvJru8uJbu7ncySzzuXkkY8lmY8kn1NV6KKCgooooAKKKKACiiigAooooAKKKKACiiigAooooAKKKKACiiigAooooAKKKKACiiigAooooAKKKKACiiigAooooAKKKKACiiigDovAnxA8SfDHxJba/wCFdZu9C1i3P7u6s5NrY7qw6Mp7qwIPcV+mX7MX/BUrRPFptfD/AMWoofDmrtiOPxDbKRYznoPOXkwsePm5TqTsFflXRQDVz+kyyvbfUrOC7tJ4rq1nQSRTwOHSRCMhlYcEEcgip6/Cj9m79s/4hfs13kdvpN6NZ8LM+6fw7qLlrc5PzNE33oX68rwTyytiv1i/Zy/bI+Hn7SdkkWiX50rxKqbp/D2osqXK4HzNHziVP9peRxuC5xQZtWPdaKKKBBRRRQAUUUUAFFFFABRRRQAUUUUAFFFFABRRRQAUUUUAFFFFABRRRQAUUUUAFFFFABRRRQAUUUUAFFFFABXz7+37/wAmgfEj/r0g/wDSqGvoKvn39v3/AJNA+JH/AF6Qf+lUNA1ufhdRRRQaBRRRQAUUUUAFFFFABRRRQAUUUUAFFFFABRRRQAV69+yJ/wAnQ/C7/sYbP/0ateQ169+yJ/ydD8Lv+xhs/wD0atAH760UUUGQUUUUAFFFFABRRRQAUUUUAFFFFABRRRQAUUUUAFFFFABRRRQAUUUUAFFFFABRRRQAUUUUAFFFFABRRRQAUUUUAFFFFABRRRQAUUUUAFFFFABRRRQAUUUUAFFFFABRRRQAUUUUAFFFFABRRRQAUUUUAFFFFABRRRQAUUUUAFFFFABRRRQAUUUUAFFFFABRRRQAUUUUAFFFFABRRRQAUUUUAFFFFABRRXH/ABQ+LnhD4MeGpNe8Za7a6Hpy5CGdsyTMBnZFGMtI3+yoJoA7CvAv2jf21Phz+zhBNaarf/214oCZi8P6Ywe4yRlTKekKnI5bkjkK1fCv7S//AAVE8U/EAXWhfDKGfwdoLbo31aQj+0rhenykZEAP+yS/TDLyK+Gbm5mvbmW4uJZLi4mcySSysWd2JyWJPJJJJzQUo9z3j9o/9tX4iftI3M1rql9/YnhYvmLw9pjssGAcqZm6zNwDluMjKqteA0UUFhRRRQAUUUUAFFFFABRRRQAUUUUAFFFFABRRRQAUUUUAFFFFABRRRQAUUUUAFFFFABRRRQAUUUUAFFFFABRRRQAUUUUAFFFFABRRRQAUUUUAFFFFABVnT9Ru9Ivre9sbqayvbdxLDc28hjkicHIZWGCCD0IqtRQB+g/7MH/BUvVvDX2Pw98XI5dc0sYjj8SWyA3kA4A89B/rgByWHz8HIcmv0t8EeO/D3xJ8N2uv+F9YtNc0e5GYruzkDqT3U91YZ5U4I7gV/OXXonwX+Pvjj4A+IxrHgzW5tOdyPtNm/wA9rdqP4ZYjw3fB4YZOCKCWj+g+ivkX9mH/AIKMeBvjj9k0PxMYvBXjKTCLb3Mn+h3j9P3Mp6En/lm+DyAC9fXVBAUUUUAFFFFABRRRQAUUUUAFFFFABRRRQAUUUUAFFFFABRRRQAUUUUAFFFFABRRRQAUUUUAFFFFABXz7+37/AMmgfEj/AK9IP/SqGvoKvn39v3/k0D4kf9ekH/pVDQNbn4XUUUUGgUUUUAFFFFABRRRQAUUUUAFFFFABRRRQAUUUUAFevfsif8nQ/C7/ALGGz/8ARq15DXr37In/ACdD8Lv+xhs//Rq0AfvrRRRQZBRRRQAUUUUAFFFFABRRRQAUUUUAFFFFABRRRQAUUUUAFFFFABRRRQAUUUUAFFFFABRRRQAUUUUAFFFFABRRRQAUUUUAFFFFABRRRQAUUUUAFFFFABRRRQAUUUUAFFFFABRRRQAUUUUAFFFFABRRRQAUUUUAFFFFABRRRQAUUUUAFFFFABRRRQAUUUUAFFFFABRRRQAUUUUAFFFFABRRRQAVBe3tvptnPd3c8VrawIZJZ53CJGgGSzMeAAOSTXz/APtJftxfDr9nGKewvLv/AISLxaq/J4f0yRTIhxx578rCOnXLYIIUivyn/aI/bI+I37SF28Ou6l/ZnhwPuh8P6aTHarg8GTnMrD1cnH8IXpQNK590/tLf8FSvDngs3WhfCyCHxXrK5jfW7gEafAfWMDDTkHvwnQgsOK/M34kfFPxZ8XvEs2veMNdu9e1STgS3L/LGv92NBhY1/wBlQB7VylFBaVgooooGFFFFABRRRQAUUUUAFFFFABRRRQAUUUUAFFFFABRRRQAUUUUAFFFFABRRRQAUUUUAFFFFABRRRQAUUUUAFFFFABRRRQAUUUUAFFFFABRRRQAUUUUAFFFFABRRRQAUUUUAFfXH7MH/AAUW8c/Av7HofiQy+NfBkeI1tbmX/S7NOB+4lOcgAcRvxwACnWvkeigD+g74LftAeBv2gPDg1fwZrcWoBAPtNjJ+7u7Rj/DLEeV9M8qcHBNei1/OV4L8c+IPhz4itde8MaxeaHq9scx3dlKY3A7qccMpxypyD0IIr9LP2Yf+Cpml+I/snh74vRRaJqRxHH4ltEItJj0HnxjJiJ7suU5JIQCgho/Qmiq2n6jaavYW97Y3UN7ZXCLLDc28gkjlQjIZWGQQRyCKs0EhRRRQAUUUUAFFFFABRRRQAUUUUAFFFFABRRRQAUUUUAFFFFABRRRQAUUUUAFFFFABXz7+37/yaB8SP+vSD/0qhr6Cr59/b9/5NA+JH/XpB/6VQ0DW5+F1FFFBoFFFFABRRRQAUUUUAFFFFABRRRQAUUUUAFFFFABXr37In/J0Pwu/7GGz/wDRq15DXr37In/J0Pwu/wCxhs//AEatAH760UUUGQUUUUAFFFFABRRRQAUUUUAFFFFABRRRQAUUUUAFFFFABRRRQAUUUUAFFFFABRRRQAUUUUAFFFFABRRRQAUUUUAFFFFABRRRQAUUUUAFFFFABRRRQAUUUUAFFFFABRRRQAUUUUAFFFFABRRRQAUUUUAFFFFABRRRQAUUUUAFFFFABRRRQAUUUUAFFFFABRRRQAUUUUAFFFFABRVTU9VstE0+4v8AUbyDT7G2QyTXV1KscUSDqzMxAAHqTXwR+0x/wVO0Twv9r0H4S28XiHVRmN/EF2h+xQnofJTgzEdmOE6EbxQO1z7M+K/xn8GfBHw0+ueNNettFsuREsrbprhv7kUYy0jeyg46nA5r8wP2lv8Agp54w+JbXWifDpJ/BPhtsob/AHj+0rpfXeOIR7IS3H3+cV8i+PviN4m+KXiS41/xZrd3r2rz8PdXb7iF7Ko6IoycKoAHYVzdBSRJNNJcyvLK7SyyMWd3JLMSckknqajoooKCiiigAooooAKKKKACiiigAooooAKKKKACiiigAooooAKKKKACiiigAooooAKKKKACiiigAooooAKKKKACiiigAooooAKKKKACiiigAooooAKKKKACiiigAooooAKKKKACiiigAooooAKKKKACiiigD3T9nH9sX4hfs13yRaHf/wBp+GnffceHtRZntXyfmaPvE5/vL1ONwbGK/WL9m39tL4e/tJ2kVtpV5/YnikJum8Pak6rccAkmJukyjBOV5A5ZVr8Kans7y4066hurWeS2uYXEkc0LlHRgchlYcgg9xQJq5/SZRX5Vfsw/8FSdc8IfZPD/AMWIp/EmjjEcfiC3UG+gHbzV4Ew6fNw+Mk7zxX6ZeAviH4a+KHhq28QeFNatNd0e4HyXVnJuAPdWHVGHdWAI7gUENWOjooooEFFFFABRRRQAUUUUAFFFFABRRRQAUUUUAFFFFABRRRQAUUUUAFFFFABXz7+37/yaB8SP+vSD/wBKoa+gq+ff2/f+TQPiR/16Qf8ApVDQNbn4XUUUUGgUUUUAFFFFABRRRQAUUUUAFFFFABRRRQAUUUUAFevfsif8nQ/C7/sYbP8A9GrXkNevfsif8nQ/C7/sYbP/ANGrQB++tFFFBkFFFFABRRRQAUUUUAFFFFABRRRQAUUUUAFFFFABRRRQAUUUUAFFFFABRRRQAUUUUAFFFFABRRRQAUUUUAFFFFABRRRQAUUUUAFFFFABRRRQAUUUUAFFFFABRRRQAUUUUAFFFFABRRRQAUUUUAFFFFABRRRQAUUUUAFFFFABRRRQAUUUUAFFFFABRRRQAUUUUAFFFcD8Yfjp4I+A/h06z401230mBgfItyd9xdMP4Yoh8znkZwMDPJA5oA76vmz9pL9vH4dfs7i50xrn/hKfGEYKjQ9MkH7pvS4l5WL6cv0+XHNfCP7S3/BTPxr8WPtOieBFuPAvhd8o08cn/Eyul/2pFOIhj+GM565dgcV8XszSMWYlmJySTkk0FqJ7R+0J+1x8RP2kdQb/AISTVTa6Ej77fQNPJis4sfdLLnMjD+85J64wOK8VoooKCiiigAooooAKKKKACiiigAooooAKKKKACiiigAooooAKKKKACiiigAooooAKKKKACiiigAooooAKKKKACiiigAooooAKKKKACiiigAooooAKKKKACiiigAooooAKKKKACiiigAooooAKKKKACiiigAooooAKKKKACiiigArvvg98dPG3wH8SrrXgvXJ9LnJHn22d9vdKP4ZYj8rjr7jOQQea4GigD9j/ANmL/gpF4J+M4tdE8YGDwP4vfCBZ5cWF4/8A0ylb7hJ/gc9wAzmvsSv5rK+r/wBmH/gob48+Av2TRNaaTxn4LjwgsLyX/SbRP+mExyQBx8jZXAwNuc0EuPY/aSivNfgh+0T4E/aF8P8A9qeDNajvHjUG606bEd5aE9pYs5HIIDDKnBwTXpVBAUUUUAFFFFABRRRQAUUUUAFFFFABRRRQAUUUUAFFFFABRRRQAV8+/t+/8mgfEj/r0g/9Koa+gq+ff2/f+TQPiR/16Qf+lUNA1ufhdRRRQaBRRRQAUUUUAFFFFABRRRQAUUUUAFFFFABRRRQAV69+yJ/ydD8Lv+xhs/8A0ateQ169+yJ/ydD8Lv8AsYbP/wBGrQB++tFFFBkFFFFABRRRQAUUUUAFFFFABRRRQAUUUUAFFFFABRRRQAUUUUAFFFFABRRRQAUUUUAFFFFABRRRQAUUUUAFFFFABRRRQAUUUUAFFFFABRRRQAUUUUAFFFFABRRRQAUUUUAFFFFABRRRQAUUUUAFFFFABRRRQAUUUUAFFFFABRRRQAUUUUAFFFFABRRRQAVS1rWtP8OaVdanqt9baZptqhlnvLyVYookHVmdiAB7k182/tL/ALf3w9/Z9F3pNrMPF3jOLKf2Pp8o8u3f/p4m5Ef+6Az+qgHNflZ8fv2rPiH+0dqhl8VawY9JR99todhmKyg9CEyS7f7Tlm5OCBxQNK59xftLf8FVNO0Q3eg/CG1j1a9AaN/Et/GRbRN0zBCcGQ9cM+FyB8rg1+bfjfx54i+JPiO517xRrN3rur3B/eXd5IXbHOFHZVGThQAB2ArAooNErBRRRQAUUUUAFFFFABRRRQAUUUUAFFFFABRRRQAUUUUAFFFFABRRRQAUUUUAFFFFABRRRQAUUUUAFFFFABRRRQAUUUUAFFFFABRRRQAUUUUAFFFFABRRRQAUUUUAFFFFABRRRQAUUUUAFFFFABRRRQAUUUUAFFFFABRRRQAUUUUAFFFFABRRRQAUUUUAbXhHxjrngHxBaa54c1a70XV7Vt0N5ZSmORPUZHUHoQeCOCCK/Sf9mH/gqfYaz9k8PfGGJNMvjiOPxRZxYt5T0H2iJR+7J7ug288qgGa/L6igGrn9JGlarZa7pttqGm3lvqGn3KCWC6tJVlilQ9GV1JDA+oNW6/Bj9nf9rv4h/s2aiv8AwjupG90B5N9zoGoEyWkuT8xUZzE5/vpjtncBiv1i/Zq/bc+Hv7SNtDZWV1/wj/i3ZmXw/qLgSsQOTA/CzL16YbAyVWgzasfQtFFFAgooooAKKKKACiiigAooooAKKKKACiiigAooooAK+ff2/f8Ak0D4kf8AXpB/6VQ19BV8+/t+/wDJoHxI/wCvSD/0qhoGtz8LqKKKDQKKKKACiiigAooooAKKKKACiiigAooooAKKKKACvXv2RP8Ak6H4Xf8AYw2f/o1a8hr179kT/k6H4Xf9jDZ/+jVoA/fWiiigyCiiigAooooAKKKKACiiigAooooAKKKKACiiigAooooAKKKKACiiigAooooAKKKKACiiigAooooAKKKKACiiigAooooAKKKKACiiigAooooAKKKKACiiigAooooAKKKKACiiigAooooAKKKKACiiigAooooAKKKKACiiigAooooAKKKKACis7xB4i0vwno91q2taja6TpdqnmT3l7MsMUS+rOxAFfnn+0x/wVVtrL7VoHwdtlvJ+Y38UahCREvvbwsMsf9uQAcfcYHNA7XPtj40ftAeBfgB4e/tbxprkOnBwTbWKHzLu7I7RRDluwLcKMjJFflt+0t/wUn8d/GJrvRfB5m8C+EpN0ZW2l/0+6Tp+9mH3AR/BHjqQWcV8qeLvGWu+Ptfutc8R6vea3q1026W8vpjJI3oMnoB0AHAHAArFoLSHEliSSST1JptFFAwooooAKKKKACiiigAooooAKKKKACiiigAooooAKKKKACiiigAooooAKKKKACiiigAooooAKKKKACiiigAooooAKKKKACiiigAooooAKKKKACiiigAooooAKKKKACiiigAooooAKKKKACiiigAooooAKKKKACiiigAooooAKKKKACiiigAooooAKKKKACiiigAooooAKmtrmayuYri3lkt7iFxJHLExV0YHIYEcgggHNQ0UAfef7MX/AAVE8ReBhZ+H/ilFP4q0JcRx63Dg6hbLwB5mcCdR6nD8k5c4Ffp18PPiV4X+LHhm38QeEdbtNd0mf7s9q+drd1dT8yMO6sAR3FfzpV3Pwk+NfjT4GeJk1zwXrtxo93wJokO6C5UfwSxn5XX6jjqCDzQS0f0NUV8Y/sxf8FK/BnxeNnoPjgQeCfFkmI1lkk/4l14/AGyRv9WxP8D8dgzE4r7NB3AEHIPQ0EC0UUUAFFFFABRRRQAUUUUAFFFFABRRRQAV8+/t+/8AJoHxI/69IP8A0qhr6Cr59/b9/wCTQPiR/wBekH/pVDQNbn4XUUUUGgUUUUAFFFFABRRRQAUUUUAFFFFABRRRQAUUUUAFevfsif8AJ0Pwu/7GGz/9GrXkNevfsif8nQ/C7/sYbP8A9GrQB++tFFFBkFFFFABRRRQAUUUUAFFFFABRRRQAUUUUAFFFFABRRRQAUUUUAFFFFABRRRQAUUUUAFFFFABRRRQAUUUUAFFFFABRRRQAUUUUAFFFFABRRRQAUUUUAFFFFABRRRQAUUUUAFFFFABRRRQAUUUUAFFFFABRRRQAUUUUAFFFFABRRXmPxx/aQ8A/s8aH/aHjLW0tZ5ELW2l24829usZ/1cQOcZGNzYUHqwoA9Or5U/aV/wCCh3w9+BH2vSNImTxp4wjyh07T5R9ntn/6bzjIGD1RdzZGCF618IftMf8ABRvx98bvtei+G2l8D+EJMobazmP2y6TofOmGCAR1RMDnBL9a+RqC1HuerfHf9pz4gftF6wLzxfrLS2UTl7XSLQGKytf9yPJycfxsWbtmvKaKKCgooooAKKKKACiiigAooooAKKKKACiiigAooooAKKKKACiiigAooooAKKKKACiiigAooooAKKKKACiiigAooooAKKKKACiiigAooooAKKKKACiiigAooooAKKKKACiiigAooooAKKKKACiiigAooooAKKKKACiiigAooooAKKKKACiiigAooooAKKKKACiiigAooooAKKKKACiiigAooooAKKKKACvqb9mH/goH49/Z+Npo2pSP4w8FR4T+y76U+dapwP8AR5TkqABwhynoFJzXyzRQB/QF8Cv2lPAP7RWhf2h4O1lLi6iQPd6Tc4jvbTOP9ZFnpk43qSpPRjXqNfzheF/FWs+CddtNb0DVLrR9WtH3wXtlKYpYz7MOx6EdCMg9a/SL9mH/AIKoW1/9k8PfGKFbS5OI4/FNjF+6c/8ATzCo+T/fjGOeUUAmgho/RuiqWi61p/iPSrXU9KvrbU9NukEsF5ZyrLFKh6MrqSCPcGrtBIUUUUAFFFFABRRRQAUUUUAFfPv7fv8AyaB8SP8Ar0g/9Koa+gq+ff2/f+TQPiR/16Qf+lUNA1ufhdRRRQaBRRRQAUUUUAFFFFABRRRQAUUUUAFFFFABRRRQAV69+yJ/ydD8Lv8AsYbP/wBGrXkNevfsif8AJ0Pwu/7GGz/9GrQB++tFFFBkFFFFABRRRQAUUUUAFFFFABRRRQAUUUUAFFFFABRRRQAUUUUAFFFFABRRRQAUUUUAFFFFABRRRQAUUUUAFFFFABRRRQAUUUUAFFFFABRRRQAUUUUAFFFFABRRRQAUUUUAFFFFABRRRQAUUUUAFFFFABRRRQAUUUUAFZXifxTo/grQrvWtf1S00bSbRd897fTLFFGPdmOOTwB3PAr5c/aY/wCCjXgL4Ifa9G8NtF448Xx5Rrazm/0O1fp++mGQSD1RMnjBKda/LP44/tIePv2h9c/tDxlrb3UEblrbS7cGKytM5/1cQOM4ONzZYjqxoKSPtv8AaW/4Kr/8fegfB209Y28U6jD+Zt4GH0w8g9fk6Gvzq8T+KdY8a65d61r+qXes6tdtvnvb2ZpZZD7sxzwOAOwGBWVRQWlYKKKKACiiigAooooAKKKKACiiigAooooAKKKKACiiigAooooAKKKKACiiigAooooAKKKKACiiigAooooAKKKKACiiigAooooAKKKKACiiigAooooAKKKKACiiigAooooAKKKKACiiigAooooAKKKKACiiigAooooAKKKKACiiigAooooAKKKKACiiigAooooAKKKKACiiigAooooAKKKKACiiigAooooAKKKKACiiigAooooA9k/Z7/av+IP7N2rCXwxqnn6PI++60K/Jks5/U7cgo3+0hB4Gcjiv1j/Zn/bm+H37R8MGnwXA8NeMCvz6BqEo3SHqfIkwBMOCcABh1Kgc1+HFSQzSW0qSxO0UsbBkdCQykHIII6GgTVz+k+ivyV/Zi/4KfeKPh6bXQPiatx4w8PLhE1ZSDqVqv+0SQJ1H+0Q/J+Y4Ar9P/ht8UvCnxe8MweIPB+t2uu6VLx5ts/zRtjOyRDhkYZ+6wB9qCGrHV0UUUCCiiigAooooAK+ff2/f+TQPiR/16Qf+lUNfQVfPv7fv/JoHxI/69IP/AEqhoGtz8LqKKKDQKKKKACiiigAooooAKKKKACiiigAooooAKKKKACvXv2RP+Tofhd/2MNn/AOjVryGvXv2RP+Tofhd/2MNn/wCjVoA/fWiiigyCiiigAooooAKKKKACiiigAooooAKKKKACiiigAooooAKKKKACiiigAooooAKKKKACiiigAooooAKKKKACiiigAooooAKKKKACiiigAooooAKKKKACiiigAooooAKKKKACiiigAooooAKKKKACiiigAorG8XeMdD8A+H7vXPEerWmiaRaLumvL2URxr6DJ6k9AByTwATX5xftMf8FVbm9N1oHwetms4OY38UahCDK3vbwsMKP9uQE8/cUjNA0rn3B8d/2nPh9+zpo4vPGGsrFeyoXtdItAJb267fJHkYGeN7FV7Zr8rv2lf+Ch3xC+O5u9I0iVvBfg+TKHTtPlP2i5T/pvOME5HVF2rjghutfMmv8AiHVPFesXWra3qN1q2qXT+ZPeX0zTTSt6s7Ek1nUFpBRRRQMKKKKACiiigAooooAKKKKACiiigAooooAKKKKACiiigAooooAKKKKACiiigAooooAKKKKACiiigAooooAKKKKACiiigAooooAKKKKACiiigAooooAKKKKACiiigAooooAKKKKACiiigAooooAKKKKACiiigAooooAKKKKACiiigAooooAKKKKACiiigAooooAKKKKACiiigAooooAKKKKACiiigAooooAKKKKACiiigAooooAKKKKACiiigArtPhV8YvGHwT8Tx694N1y50W/XAkERzFcIDnZLGcq6+zA46jB5ri6KAP17/Zh/4KZ+EPip9k0H4gi28E+KHwiXjORpt23s7H9yf9lzj0Yk4r7WVlkUMpDKRkEHIIr+a6vp39mT9vrx/wDs8tbaTcyt4u8GIQp0a/mO+3X/AKd5eTH/ALpBTrwCc0EtH7bUV5N8A/2nvAH7R2ifbPCOrhr+JA93o15iK9tf9+PJyvIG9Cy9s54r1mggKKKKACvn39v3/k0D4kf9ekH/AKVQ19BV8+/t+/8AJoHxI/69IP8A0qhoGtz8LqKKKDQKKKKACiiigAooooAKKKKACiiigAooooAKKKKACvXv2RP+Tofhd/2MNn/6NWvIa9e/ZE/5Oh+F3/Yw2f8A6NWgD99aKKKDIKKKKACiiigAooooAKKKKACiiigAooooAKKKKACiiigAooooAKKKKACiiigAooooAKKKKACiiigAooooAKKKKACiiigAooooAKKKKACiiigAooooAKKKKACiiigAooooAKKKKACiiigAoorx/wCP37Vnw8/Zx0sy+KtYEmrOm+20OwxLez+hCZGxf9pyq8HBJ4oA9fJ2gknAHU18eftLf8FJ/AnwdW70XweYfHXi1N0ZW2l/0C1ccfvZh98g/wAEeehBZDXwf+0x+398Qv2gjd6RazHwh4Mlyn9j6fKfMuE9Libgyf7oCp6qSM18wUFqPc9G+NH7QHjr4/8AiH+1vGmuTaiUJNtYp+7tLQHtFEPlXsCeWOBkmvOaKKCgooooAKKKKACiiigAooooAKKKKACiiigAooooAKKKKACiiigAooooAKKKKACiiigAooooAKKKKACiiigAooooAKKKKACiiigAr179kT/k6H4Xf9jDZ/8Ao1a8hr179kT/AJOh+F3/AGMNn/6NWgD99aKKKDIKKKKACiiigAooooAKKKKACvjL/gq//wAmvWv/AGMNp/6Knr7Nr4y/4Kv/APJr1r/2MNp/6KnoGtz8ea/QX/gj3/yUj4g/9gmD/wBHV+fVfoL/AMEe/wDkpHxB/wCwTB/6OoLex+p1FFFBmFFFFABRRRQAUUUUAFFFFABX5Gf8Fdf+TkfDf/YpW3/pZeV+udfkZ/wV1/5OR8N/9ilbf+ll5QUtz4fooooLCiiigAooooAKKKKACiiigAooooAKKKKACiiigAooooAKKKKACiiigAooooAKKKKACiiigAooooAKKKKACiiigAooooAKKKKANPw54l1bwhrdprGh6ldaTqto4kt7yylaKWJvVWUgj0/Gv0b/AGYf+CqKS/ZPD3xjiEb8Rx+KrGH5T73MKjj/AH4xjp8g5avzRooBq5/SF4f8Q6X4s0a01fRdRttV0u7QSwXlnKssUqnoVZSQa0a/Ar4AftTfED9nDWRc+FNWZtLkcPd6Je5ksrnpklM/K2APnQq3HXHFfrB+zL+3h8P/ANouK20xp18LeMmADaHqEo/fNxn7PLwJf93h+CduBmgzasfStfPv7fv/ACaB8SP+vSD/ANKoa+gq+ff2/f8Ak0D4kf8AXpB/6VQ0Atz8LqKKKDQKKKKACiiigAooooAKKKKACiiigAooooAKKKKACvXv2RP+Tofhd/2MNn/6NWvIa9e/ZE/5Oh+F3/Yw2f8A6NWgD99aKKKDIKKKKACiiigAooooAKKKKACiiigAooooAKKKKACiiigAooooAKKKKACiiigAooooAKKKKACiiigAooooAKKKKACiiigAooooAKKKKACiiigAooooAKKKKACiiigAooooAKKKazLGpZiFUDJJOABQA6sDxv498PfDbw5da94o1i00PR7YfvLu9kCLnBIUd2Y4OFGSewNfJn7S/wDwUz8FfCc3OieBFg8deKEyjTxyf8S21b/akU5lP+zGcdcupGK/L34w/HXxv8ePER1nxprtxq06k+Rbk7Le1U/wxRD5UHAzgZOOSTzQUkfaP7S3/BVTUtbF3oPwhtZNIsiWjfxLfxg3Mq9MwQnIjHXDPlsEfKhFfn7rOt6h4j1W61PVr651PUrpzLPeXcrSyyuerM7Ekn3JqjRQWlYKKKKACiiigAooooAKKKKACiiigAooooAKKKKACiiigAooooAKKKKACiiigAooooAKKKKACiiigAooooAKKKKACiiigAooooAKKKKACiiigAr179kT/k6H4Xf9jDZ/+jVryGvXv2RP+Tofhd/2MNn/AOjVoA/fWiiigyCiiigAooooAKKKKACiiigAr4y/4Kv/APJr1r/2MNp/6Knr7Nr4y/4Kv/8AJr1r/wBjDaf+ip6Brc/Hmv0F/wCCPf8AyUj4g/8AYJg/9HV+fVfoL/wR7/5KR8Qf+wTB/wCjqC3sfqdRRRQZhRRRQAUUUUAFFFFABRRRQAV+Rn/BXX/k5Hw3/wBilbf+ll5X651+Rn/BXX/k5Hw3/wBilbf+ll5QUtz4fooooLCiiigAooooAKKKKACiiigAooooAKKKKACiiigAooooAKKKKACiiigAooooAKKKKACiiigAooooAKKKKACiiigAooooAKKKKACiiigAp6O0UiujFHUgqynBB9RTKKAPuD9mH/gpv4r+GX2TQPiMtz4z8MpiNNQ3BtStV/3mOJwPRyG/2sDFfYX7Vvxa8I/GX9hr4ha/4O1y21zTZLS3DPA2Hhb7TCdkiHDRt/ssAa/F2tDT9e1LSbS/tbG/ubS2v4hBdwwzMiXEYYMEkAOGAYA4PcA0CsZ9FFFAwooooAKKKKACiiigAooooAKKKKACiiigAooooAK9e/ZE/wCTofhd/wBjDZ/+jVryGvXv2RP+Tofhd/2MNn/6NWgD99aKKKDIKKKKACiiigAooooAKKKKACiiigAooooAKKKKACiiigAooooAKKKKACiiigAooooAKKKKACiiigAooooAKKKKACiiigAooooAKKKKACiiigAooooAKKKKACiiigAorm/H/wARvDPws8NXGv8AizW7TQdIg4e5vH2gt2VR1djg4VQSewr80/2mP+Cp+t+KDdaD8JbeXw9pRzG/iC7QfbZh0PkpyIQezHL9CNhoGlc+5/2hP2uPh3+zfp7f8JJqoutddN9voGnkS3kuR8pZc4jU/wB5yBwcZPFflR+0l+3j8Rf2iGudMa5/4RbwfISBoWmSEeavpcS8NL9OE6fLnmvnfVNUvdb1C4v9Ru7jUL+4cyTXV1K0ksrHqzMxJYn1JqpQWlYKKKKBhRRRQAUUUUAFFFFABRRRQAUUUUAFFFFABRRRQAUUUUAFFFFABRRRQAUUUUAFFFFABRRRQAUUUUAFFFFABRRRQAUUUUAFFFFABRRRQAUUUUAFFFFABXr37In/ACdD8Lv+xhs//Rq15DXr37In/J0Pwu/7GGz/APRq0AfvrRRRQZBRRRQAUUUUAFFFFABRRRQAV8Zf8FX/APk161/7GG0/9FT19m18Zf8ABV//AJNetf8AsYbT/wBFT0DW5+PNfoL/AMEe/wDkpHxB/wCwTB/6Or8+q/QX/gj3/wAlI+IP/YJg/wDR1Bb2P1OooooMwooooAKKKKACiiigAooooAK/Iz/grr/ycj4b/wCxStv/AEsvK/XOvyM/4K6/8nI+G/8AsUrb/wBLLygpbnw/RRRQWFFFFABRRRQAUUUUAFFFFABRRRQAUUUUAFFFFABRRRQAUUUUAFFFFABRRRQAUUUUAFFFFABRRRQAUUUUAFFFFABRRRQAUUUUAFFFFABRRRQAUUUUAFFFFABRRRQAUUUUAFFFFABRRRQAUUUUAFFFFABRRRQAV69+yJ/ydD8Lv+xhs/8A0ateQ169+yJ/ydD8Lv8AsYbP/wBGrQB++tFFFBkFFFFABRRRQAUUUUAFFFFABRRRQAUUUUAFFFFABRRRQAUUUUAFFFFABRRRQAUUUUAFFFFABRRRQAUUUUAFFFFABRRRQAUUUUAFFFFABRRRQAUUUUAFFFeGftEftj/Dn9m+0kh13U/7S8RlN8Ph/TSJLp89C/aJT6uRkZwGxigD2+aaO2ieWV1iiRSzu7YVQOSST0FfEv7TH/BTrwh8M/teh/DtIPG3iRcxtfh/+JZbN671OZz7IQvP3+MV8JftJftxfEX9o6WewvLv/hHfCTN8nh/TJGEbjPHnvw0x6dcLkAhRXzvQWl3O2+K/xn8Z/G/xK+ueM9eudavTkRLK22G3X+5FGMLGvsoGepyTmuJoooKCiiigAooooAKKKKACiiigAooooAKKKKACiiigAooooAKKKKACiiigAooooAKKKKACiiigAooooAKKKKACiiigAooooAKKKKACiiigAooooAKKKKACiiigAooooAK9e/ZE/wCTofhd/wBjDZ/+jVryGvXv2RP+Tofhd/2MNn/6NWgD99aKKKDIKKKKACiiigAooooAKKKKACvjL/gq/wD8mvWv/Yw2n/oqevs2vjL/AIKv/wDJr1r/ANjDaf8Aoqega3Px5r9Bf+CPf/JSPiD/ANgmD/0dX59V+gv/AAR7/wCSkfEH/sEwf+jqC3sfqdRRRQZhRRRQAUUUUAFFFFABRRRQAV+Rn/BXX/k5Hw3/ANilbf8ApZeV+udfkZ/wV1/5OR8N/wDYpW3/AKWXlBS3Ph+iiigsKKKKACiiigAooooAKKKKACiiigAooooAKKKKACiiigAooooAKKKKACiiigAooooAKKKKACiiigAooooAKKKKACiiigAooooAKKKKACiiigAooooAKKKKACiiigAooooAKKKKACiiigAooooAKKKKACiiigAr179kT/k6H4Xf9jDZ/wDo1a8hr179kT/k6H4Xf9jDZ/8Ao1aAP31ooooMgooooAKKKKACiiigAooooAKKKKACiiigAooooAKKKKACiiigAooooAKKKKACiiigAooooAKKKKACiiigAooooAKKKKACiiigAooooAKKKhurqGxtpbi4lS3t4UMkksrBURQMliTwAAM5NAE1cr8SPil4T+EPhubXvGGu2mg6XHx5ty/zSN/djQZaRv8AZUE+1fH37S//AAVE8L+ADdaF8MoYPGOvLujfVpCf7Ntm6fKRgzkf7JCdMMeRX5kfFD4u+L/jP4lk17xlr11rmotkI07YjhUnOyKMYWNf9lQB3oKSPsb9pb/gqX4j8aC60L4VwTeFNGbKPrdwAdQnHTMYGVgBHf5n6EFTxXwhe3txqV5Pd3c8t1dTuZJZ5nLvIxOSzMeSSepNV6KC7WCiiigAooooAKKKKACiiigAooooAKKKKACiiigAooooAKKKKACiiigAooooAKKKKACiiigAooooAKKKKACiiigAooooAKKKKACiiigAooooAKKKKACiiigAooooAKKKKACiiigAr179kT/k6H4Xf9jDZ/8Ao1a8hr179kT/AJOh+F3/AGMNn/6NWgD99aKKKDIKKKKACiiigAooooAKKKKACvjL/gq//wAmvWv/AGMNp/6Knr7Nr4y/4Kv/APJr1r/2MNp/6KnoGtz8ea/QX/gj3/yUj4g/9gmD/wBHV+fVfoL/AMEe/wDkpHxB/wCwTB/6OoLex+p1FFFBmFFFFABRRRQAUUUUAFFFFABX5Gf8Fdf+TkfDf/YpW3/pZeV+udfkZ/wV1/5OR8N/9ilbf+ll5QUtz4fooooLCiiigAooooAKKKKACiiigAooooAKKKKACiiigAooooAKKKKACiiigAooooAKKKKACiiigAooooAKKKKACiiigAooooAKKKKACiiigAooooAKKKKACiiigAooooAKKKKACiiigAooooAKKKKACiiigAooooAK9e/ZE/5Oh+F3/Yw2f/o1a8hr179kT/k6H4Xf9jDZ/wDo1aAP31ooooMgooooAKKKKACiiigAooooAKKKKACiiigAooooAKKKKACiiigAooooAKKKKACiiigAooooAKKKKACiiigAooooAKKKKACiiigAorj/AIofFzwh8GPDUmveMtdtdD05chDO2ZJmAzsijGWkb/ZUE1+Yv7S//BUPxV8QTd6F8M4p/B3h9sxtqrkf2lcr6qRkQA/7JLf7Q5FA0rn3Z+0d+2r8Ov2braa11S+/tvxSEzF4e0x1afJGVMzdIV5By3OOVVq/Kf8AaN/bU+I37R9xNaarf/2L4X35i8P6Y5S3wDkGU9ZmGActwCMhVrwi5uZr25luLiWS4uJnMkksrFndicliTySSSc1DQWlYKKKKBhRRRQAUUUUAFFFFABRRRQAUUUUAFFFFABRRRQAUUUUAFFFFABRRRQAUUUUAFFFFABRRRQAUUUUAFFFFABRRRQAUUUUAFFFFABRRRQAUUUUAFFFFABRRRQAUUUUAFFFFABRRRQAUUUUAFevfsif8nQ/C7/sYbP8A9GrXkNdb8KPH0nws+JfhnxhFZrqMmiahDfraPIYxMY2DbS2DjOOuDQB/RNRX5h/8Pi9Z/wCiX2P/AIOX/wDjNH/D4vWf+iX2P/g5f/4zQRZn6eUV+Yf/AA+L1n/ol9j/AODl/wD4zR/w+L1n/ol9j/4OX/8AjNAWZ+nlFfmH/wAPi9Z/6JfY/wDg5f8A+M0f8Pi9Z/6JfY/+Dl//AIzQFmfp5RX5h/8AD4vWf+iX2P8A4OX/APjNH/D4vWf+iX2P/g5f/wCM0BZn6eUV+Yf/AA+L1n/ol9j/AODl/wD4zR/w+L1n/ol9j/4OX/8AjNAWZ+nlfGX/AAVf/wCTXrX/ALGG0/8ARU9eIf8AD4vWf+iX2P8A4OX/APjNeP8A7Un/AAUE1D9pz4aReELrwXbaBHHqEV/9ri1BpySiuu3aY167+ue1AJM+SK/QX/gj3/yUj4g/9gmD/wBHV+fVe9/slftW3f7KfiLX9WtPDkPiNtWtUtWimuzbiMK+7IIRs/Sgp7H7sUV+Yf8Aw+L1n/ol9j/4OX/+M0f8Pi9Z/wCiX2P/AIOX/wDjNBNmfp5RX5h/8Pi9Z/6JfY/+Dl//AIzR/wAPi9Z/6JfY/wDg5f8A+M0BZn6eUV+Yf/D4vWf+iX2P/g5f/wCM0f8AD4vWf+iX2P8A4OX/APjNAWZ+nlFfmH/w+L1n/ol9j/4OX/8AjNH/AA+L1n/ol9j/AODl/wD4zQFmfp5RX5h/8Pi9Z/6JfY/+Dl//AIzR/wAPi9Z/6JfY/wDg5f8A+M0BZn6eV+Rn/BXX/k5Hw3/2KVt/6WXldv8A8Pi9Z/6JfY/+Dl//AIzXyl+1f+0pc/tS/ETTvFd1oMXh6Sz0qPSxaw3JnDBJppN+4quM+cRjH8PvQNKx4rRRRQUFFFFABRRRQAUUUUAFFFFABRRRQAUUUUAFFFFABRRRQAUUUUAFFFFABRRRQAUUUUAFFFFABRRRQAUUUUAFFFFABRRRQAUUUUAFFFFABRRRQAUUUUAFFFFABRRRQAUUUUAFFFFABRRRQAUUUUAFFFFABRRRQAV69+yJ/wAnQ/C7/sYbP/0ateQ169+yJ/ydD8Lv+xhs/wD0atAH760UUUGQUUUUAFFFFABRRRQAUUUUAFFFFABRRRQAUUUUAFFFFABRRRQAUUUUAFFFFABRRRQAUUUUAFFFFABRRRQAUUUUAFFFfO/7SH7cfw5/ZyiuLG7u/wDhI/FqDCeH9MkUyI2OPPk5WEdOuWwchTQB9AX19baZZzXd5cRWlpAhklnncJHGo5LMx4AHqa+D/wBpj/gqV4d8G/atB+FUMPinWRmN9cuAf7PgPrGODOR68J0ILjivhb9on9sT4i/tI3rxa9qZ07w6r7oPD+mkx2qehfnMrf7Tk452hQcV4bQWo9zqviP8UPFXxb8ST6/4v12717VJSf310+VjH92NBhY1/wBlQB7VytFFBQUUUUAFFFFABRRRQAUUUUAFFFFABRRRQAUUUUAFFFFABRRRQAUUUUAFFFFABRRRQAUUUUAFFFFABRRRQAUUUUAFFFFABRRRQAUUUUAFFFFABRRRQAUUUUAFFFFABRRRQAUUUUAFFFFABRRRQAUUUUAFFFd38CvAth8TvjJ4M8JapNc2+na1qtvY3EtmyrMqO4UlCysAcHjII9qAOEor9dP+HRXwe/6GTxx/4HWf/wAiUf8ADor4Pf8AQyeOP/A6z/8AkSgV0fkXRX66f8Oivg9/0Mnjj/wOs/8A5Eo/4dFfB7/oZPHH/gdZ/wDyJQF0fkXRX66f8Oivg9/0Mnjj/wADrP8A+RKP+HRXwe/6GTxx/wCB1n/8iUBdH5F0V+un/Dor4Pf9DJ44/wDA6z/+RKP+HRXwe/6GTxx/4HWf/wAiUBdH5F0V+un/AA6K+D3/AEMnjj/wOs//AJEo/wCHRXwe/wChk8cf+B1n/wDIlAXR+RdFfrp/w6K+D3/QyeOP/A6z/wDkSvn/APbb/YL8Afs2fBuHxb4Z1jxJfai+qwWJi1a6t5IdjpIxOI4EOcoO+OvFAXR8F0UV9R/sG/sueFf2ovFvijS/FWoaxp9vpdjFcwto80UbszSbSGMkUgIx6AUDPlyiv10/4dFfB7/oZPHH/gdZ/wDyJR/w6K+D3/QyeOP/AAOs/wD5EoFdH5F0V+un/Dor4Pf9DJ44/wDA6z/+RKP+HRXwe/6GTxx/4HWf/wAiUBdH5F0V+un/AA6K+D3/AEMnjj/wOs//AJEo/wCHRXwe/wChk8cf+B1n/wDIlAXR+RdFfrp/w6K+D3/QyeOP/A6z/wDkSj/h0V8Hv+hk8cf+B1n/APIlAXR+RdFfrp/w6K+D3/QyeOP/AAOs/wD5Eo/4dFfB7/oZPHH/AIHWf/yJQF0fkXRX66f8Oivg9/0Mnjj/AMDrP/5Er4X/AG6f2c/Df7Mfxb0nwt4WvtVv9Pu9Dh1KSTV5YpJRI89xGQDHGg24hXjGck8+gF7nznRRRQMKKKKACiiigAooooAKKKKACiiigAooooAKKKKACiiigAooooAKKKKACiiigAooooAKKKKACiiigAooooAKKKKACiiigAooooAKKKKACiiigAooooAKKKKACiiigAooooAKKKKACiiigAooooAKKKKACiiigAr179kT/k6H4Xf9jDZ/+jVryGvRP2ePGGl/D/46eA/EutzNbaRpWs213dzJG0hjiSQFm2qCTgc4AzQB/QfRWH4N8b6B8RPD1rrvhnWLPXNIuRmK8sZRIhPcEjow7qcEHggVuUGQUUUUAFFFFABRRRQAUUUUAFFFFABRRRQAUUUUAFFFFABRRRQAUUUUAFFFFABRRRQAUUUUAFFFFABRRVTU9VstE0+4v9RvINPsbZDJNdXUqxxRIOrMzEAAepNAFuuH+LPxq8F/A/w2+t+NNettGs+RFHId01wwH3Ioxlnb2A46nA5r4y/aW/4Ko6N4ZN3oPwltYvEGpDKP4ivUIs4T0Pkx8NKRz8xwucEbwa/NXx98RvE3xS8SXGv+LNbu9e1efh7q7fcQvZVHRFGThVAA7CgpI+uv2mP+CnfjD4mG70P4dpP4J8NPmNr8P/xM7pfXepxAPZCW4+/ziviWWV5pHkkdpJHJZnY5LE9STUdFBdrBRRRQAUUUUAFFFFABRRRQAUUUUAFFFFABRRRQAUUUUAFFFFABRRRQAUUUUAFFFFABRRRQAUUUUAFFFFABRRRQAUUUUAFFFFABRRRQAUUUUAFFFFABRRRQAUUUUAFFFFABRRRQAUUUUAFFFFABRRRQAUUUUAFFFFABXr37In/J0Pwu/wCxhs//AEateQ169+yJ/wAnQ/C7/sYbP/0atAH760UUUGQUUUUAFFFFABRRRQAUUUUAFfGX/BV//k161/7GG0/9FT19m18Zf8FX/wDk161/7GG0/wDRU9A1ufjzX6C/8Ee/+SkfEH/sEwf+jq/Pqv0F/wCCPf8AyUj4g/8AYJg/9HUFvY/U6iiigzCiiigAooooAKKKKACiiigAr8jP+Cuv/JyPhv8A7FK2/wDSy8r9c6/Iz/grr/ycj4b/AOxStv8A0svKClufD9FFFBYUUUUAFFFFABRRRQAUUUUAFFFFABRRRQAUUUUAFFFFABRRRQAUUUUAFFFFABRRRQAUUUUAFFFFABRRRQAUUUUAFFFFABRRRQAUUUUAFFFFABRRRQAUUUUAFFFFABRRRQAUUUUAFFFFABRRRQAUUUUAFFFFABRRRQB6J8F/j945+APiIav4M1ybTmZh9osnO+1ugP4ZYjw3pnhhngiv1M/Zn/4KS+BfjL9j0TxeYfA3i6TEarcy/wCgXb9P3UzfcJPRJMdQAzmvxvooE1c/pSB3AEHIPQ0tfil+zP8A8FBviD8AfsmkajK3jLwbHhBpeoTHzrZP+neY5KAcYRgy46Bc5r9VvgL+074A/aM0X7Z4R1hXvokD3Wj3eI7217fPHk5XP8akrz1zxQQ1Y9XooooEFFFFABRRRQAUUUUAFFFFABRRRQAUUUUAFFFFABRRRQAUUUUAFFFFABRRRQAUVwPxh+Ongj4D+HTrPjTXbfSYGB8i3J33F0w/hiiHzOeRnAwM8kDmvy6/aV/4KY+N/iybrRfAon8CeFnJQzRSD+0rpP8AblX/AFQPHyxnPUF2FA0rn3d+0r+3l8PP2dkudM+0DxV4xjyo0PTZB+5b/p4l5WL/AHeX5Hy45r8qv2g/2uPiL+0hft/wkuq/ZdDR99voOnZis4sdCVyTIw/vOSRk4wOK8YZmkYsxLMTkknJJptBaVgooooGFFFFABRRRQAUUUUAFFFFABRRRQAUUUUAFFFFABRRRQAUUUUAFFFFABRRRQAUUUUAFFFFABRRRQAUUUUAFFFFABRRRQAUUUUAFFFFABRRRQAUUUUAFFFFABRRRQAUUUUAFFFFABRRRQAUUUUAFFFFABRRRQAUUUUAFFFFABXr37In/ACdD8Lv+xhs//Rq15DXr37In/J0Pwu/7GGz/APRq0AfvrRRRQZBRRRQAUUUUAFFFFABRRRQAV8Zf8FX/APk161/7GG0/9FT19m18Zf8ABV//AJNetf8AsYbT/wBFT0DW5+PNfoL/AMEe/wDkpHxB/wCwTB/6Or8+q/QX/gj3/wAlI+IP/YJg/wDR1Bb2P1OooooMwooooAKKKKACiiigAooooAK/Iz/grr/ycj4b/wCxStv/AEsvK/XOvyM/4K6/8nI+G/8AsUrb/wBLLygpbnw/RRRQWFFFFABRRRQAUUUUAFFFFABRRRQAUUUUAFFFFABRRRQAUUUUAFFFFABRRRQAUUUUAFFFFABRRRQAUUUUAFFFFABRRRQAUUUUAFFFFABRRRQAUUUUAFFFFABRRRQAUUUUAFFFFABRRRQAUUUUAFFFFABRRRQAUUUUAFFFFABWl4e8Rar4T1m11fRNRutJ1S0cSQXllM0UsTeqspBFZtFAH6Rfsy/8FVJLcWvh/wCMcBmjGI4/FGnwfOPe5hX73+9GM/7B5Nfo34W8V6N430K11rw/qlprOk3a74byymWWNx7Edx3HUHg1/OFXp3wO/aO8e/s8a9/aXg3WpLSKRg11plxmWyuxxxJFnBOBjcuGAzhhmglo/oFor5L/AGaP+Ci3gH45G10XX2TwT4wkwgtL2UfZLp+n7iY4GScfI+G5wN3Jr60oICiiigAooooAKKKKACiiigAooooAKKKKACiiigAooooAKKK+X/2lf+CgHw7+ACXWlWc6+MPGMeUGkabKPLt3H/PxMMiP/dG5/VQDmgD6T1rWtP8ADmlXWp6rfW2mabaoZZ7y8lWKKJB1ZnYgAe5Nfn3+0x/wVT0/RTdaB8ILZNVvRmOTxLfxH7NEehMERwZD6M+F4+64NfDnx9/ao+IX7R+ref4r1crpkbl7XRLHMVlb+mEydzf7blm5xnHFeQUFpG9418d+IfiP4iudd8Uaxea7q9x/rLu9lMj4ySFGfuqMnCjAHQAVg0UUFBRRRQAUUUUAFFFFABRRRQAUUUUAFFFFABRRRQAUUUUAFFFFABRRRQAUUUUAFFFFABRRRQAUUUUAFFFFABRRRQAUUUUAFFFFABRRRQAUUUUAFFFFABRRRQAUUUUAFFFFABRRRQAUUUUAFFFFABRRRQAUUUUAFFFFABRRRQAUUUUAFFFFABXr37In/J0Pwu/7GGz/APRq15DXr37In/J0Pwu/7GGz/wDRq0AfvrRRRQZBRRRQAUUUUAFFFFABRRRQAV8Zf8FX/wDk161/7GG0/wDRU9fZtfGX/BV//k161/7GG0/9FT0DW5+PNfoL/wAEe/8AkpHxB/7BMH/o6vz6r9Bf+CPf/JSPiD/2CYP/AEdQW9j9TqKKKDMKKKKACiiigAooooAKKKKACvyM/wCCuv8Aycj4b/7FK2/9LLyv1zr8jP8Agrr/AMnI+G/+xStv/Sy8oKW58P0UUUFhRRRQAUUUUAFFFFABRRRQAUUUUAFFFFABRRRQAUUUUAFFFFABRRRQAUUUUAFFFFABRRRQAUUUUAFFFFABRRRQAUUUUAFFFFABRRRQAUUUUAFFFFABRRRQAUUUUAFFFFABRRRQAUUUUAFFFFABRRRQAUUUUAFFFFABRRRQAUUUUAFFFFABX1r+zP8A8FFvH3wNFro2vtJ428Hx4QWd7Kftdqg4/cTHJwBj5HyvGBt5NfJVFAH9A3wP/aN8BftDaANT8G61Hdyoga50y4xHe2ntLFnIGeNwyp7Ma9Nr+cPwt4r1nwRrtprXh/VLvRtWtW3w3llM0UiH2I7diOhHBr9G/wBmX/gqpFc/ZPD/AMYrcQykiOPxTp8PyH3uIVHy/wC/GMcj5ByaCGj9IaKzvD3iPSvFujWmr6JqNrq2l3aCSC8spllilX1VlJBrRoJCiiigAooooAKKKKACiiigAoorO8Q+I9K8JaNd6vreo2uk6XaIZJ7y9mWKKJfVmYgCgDRrzj40/tB+A/2f9A/tTxprkOn71JtrGP8AeXd0R2iiHLc4G7hRnkgV8UftLf8ABVe3sxd6B8HrQXU4LRv4o1GH92vvbwty3s8gA4+4wOa/OTxd4x1zx94gu9c8R6td61q9026a8vZTJI/oMnoB0AHAHAAFBSR9VftM/wDBSXx18ZvtmieEDN4G8IyZjK20v+n3adP3sw+4COqR46kFnFfHpJYkkkk9SabRQWFFFFABRRRQAUUUUAFFFFABRRRQAUUUUAFFFFABRRRQAUUUUAFFFFABRRRQAUUUUAFFFFABRRRQAUUUUAFFFFABRRRQAUUUUAFFFFABRRRQAUUUUAFFFFABRRRQAUUUUAFFFFABRRRQAUUUUAFFFFABRRRQAUUUUAFFFFABRRRQAUUUUAFFFFABRRRQAV69+yJ/ydD8Lv8AsYbP/wBGrXkNevfsif8AJ0Pwu/7GGz/9GrQB++tFFFBkFFFFABRRRQAUUUUAFFFFABXxl/wVf/5Netf+xhtP/RU9fZtfGX/BV/8A5Netf+xhtP8A0VPQNbn481+gv/BHv/kpHxB/7BMH/o6vz6r9Bf8Agj3/AMlI+IP/AGCYP/R1Bb2P1OooooMwooooAKKKKACiiigAooooAK/Iz/grr/ycj4b/AOxStv8A0svK/XOvyM/4K6/8nI+G/wDsUrb/ANLLygpbnw/RRRQWFFFFABRRRQAUUUUAFFFFABRRRQAUUUUAFFFFABRRRQAUUUUAFFFFABRRRQAUUUUAFFFFABRRRQAUUUUAFFFFABRRRQAUUUUAFFFFABRRRQAUUUUAFFFFABRRRQAUUUUAFFFFABRRRQAUUUUAFFFFABRRRQAUUUUAFFFFABRRRQAUUUUAFFFFABRRRQB6x8Bv2nfH/wCznrf2zwjrDJYyPvutHu8y2V12+ePIw2P41IbtnHFfqr+zR/wUG+H3x+FppGoyL4N8ZSYQaXqEw8m5f/p3mOA5ORhGCtngBsZr8UqcCVIIJBHQigTVz+lGivxw/Zm/4KS+Ovgz9j0TxeZvHPhGPEYW5l/0+0Tp+6mP3wB0STPQAMgr9TPgx8ffA3x98Orq/gvXYdSVVBuLJjsurVj/AAyxH5l5yM8qcHaSOaCGrHodFFFAgooooAKKK+H/APgqv8SPFHgP4T+GLLw7rl5osGs6hLbX/wBik8t54hFnYXHzBTk5AIB6HIoA7L9pj/gof8P/AIDi60fRpI/GvjGPKHT7GYfZrV/+m8wyAQeqLluMHb1r8sPjv+058QP2i9YF54v1lpbKJy9rpFoDFZWv+5Hk5OP42LN2zXlNFBolYKKKKBhRRRQAUUUUAFFFFABRRRQAUUUUAFFFFABRRRQAUUUUAFFFFABRRRQAUUUUAFFFFABRRRQAUUUUAFFFFABRRRQAUUUUAFFFFABRRRQAUUUUAFFFFABRRRQAUUUUAFFFFABRRRQAUUUUAFFFFABRRRQAUUUUAFFFFABRRRQAUUUUAFFFFABRRRQAUUUUAFFFFABXr37In/J0Pwu/7GGz/wDRq15DXr37In/J0Pwu/wCxhs//AEatAH760UUUGQUUUUAFFFFABRRRQAUUUUAFfGX/AAVf/wCTXrX/ALGG0/8ARU9fZtfGX/BV/wD5Netf+xhtP/RU9A1ufjzX6C/8Ee/+SkfEH/sEwf8Ao6vz6r9Bf+CPf/JSPiD/ANgmD/0dQW9j9TqKKKDMKKKKACiiigAooooAKKKKACvyM/4K6/8AJyPhv/sUrb/0svK/XOvyM/4K6/8AJyPhv/sUrb/0svKClufD9FFFBYUUUUAFFFFABRRRQAUUUUAFFFFABRRRQAUUUUAFFFFABRRRQAUUUUAFFFFABRRRQAUUUUAFFFFABRRRQAUUUUAFFFFABRRRQAUUUUAFFFFABRRRQAUUUUAFFFFABRRRQAUUUUAFFFFABRRRQAUUUUAFFFFABRRRQAUUUUAFFFFABRRRQAUUUUAFFFFABRRRQAVueDfG+v8Aw78Q2uu+GdXvND1e2OYryylMbgdwSOqnoVOQRwQRWHRQB+oH7Mn/AAVRsNY+y6B8YIE0y9OI4/E1jF/o8h6Dz4lGYz/tplefuoBmv0G0XWtP8R6Va6npV9banpt0glgvLOVZYpUPRldSQR7g1/NzX3v/AMEi/F+tn4z+JfDJ1W7bw8fD09//AGY0zG3W4W6tUEoQ8BtsjjI6g89BQS0fq5RRRQQFfn5/wWD/AOSbfD7/ALC0/wD6JFfoHX5+f8Fg/wDkm3w+/wCwtP8A+iRQNbn5X0UUUGgUUUUAFFFFABRRRQAUUUUAFFFFABRRRQAUUUUAFFFFABRRRQAUUUUAFFFFABRRRQAUUUUAFFFFABRRRQAUUUUAFFFFABRRRQAUUUUAFFFFABRRRQAUUUUAFFFFABRRRQAUUUUAFFFFABRRRQAUUUUAFFFFABRRRQAUUUUAFFFFABRRRQAUUUUAFFFFABRRRQAUUUUAFepfst6xYeH/ANoz4b6nql9babp1prtpNcXl5KsUMKCQEu7sQFAHUk4ry2igD+gj/hpv4Pf9FX8D/wDhR2f/AMco/wCGm/g9/wBFX8D/APhR2f8A8cr+feignlP6CP8Ahpv4Pf8ARV/A/wD4Udn/APHKP+Gm/g9/0VfwP/4Udn/8cr+feigOU/oI/wCGm/g9/wBFX8D/APhR2f8A8co/4ab+D3/RV/A//hR2f/xyv596KA5T+gj/AIab+D3/AEVfwP8A+FHZ/wDxyj/hpv4Pf9FX8D/+FHZ//HK/n3ooDlP6CP8Ahpv4Pf8ARV/A/wD4Udn/APHKP+Gm/g9/0VfwP/4Udn/8cr+feigOU/oI/wCGm/g9/wBFX8D/APhR2f8A8cr5M/4KZfGbwB49/ZzttM8M+OfDfiLURrttMbPSdXt7qYII5gW2RuTgEjnGORX5VUUBYK+5P+CVnxD8K/Dv4geObjxV4m0fwzb3GmQxwy6xfxWiSsJSSqmRgGOOcCvhuigp6n9BH/DTfwe/6Kv4H/8ACjs//jlH/DTfwe/6Kv4H/wDCjs//AI5X8+9FBPKf0Ef8NN/B7/oq/gf/AMKOz/8AjlH/AA038Hv+ir+B/wDwo7P/AOOV/PvRQHKf0Ef8NN/B7/oq/gf/AMKOz/8AjlH/AA038Hv+ir+B/wDwo7P/AOOV/PvRQHKf0Ef8NN/B7/oq/gf/AMKOz/8AjlH/AA038Hv+ir+B/wDwo7P/AOOV/PvRQHKf0Ef8NN/B7/oq/gf/AMKOz/8AjlH/AA038Hv+ir+B/wDwo7P/AOOV/PvRQHKf0Ef8NN/B7/oq/gf/AMKOz/8Ajlfl3/wVG8deG/iD8f8Aw/qPhbxDpXiXT4vDFvbyXekXsd1EkourtiheNiAwDKcZzhh618d0UDSsFFFFAwooooAKKKKACiiigAooooAKKKKACiiigAooooAKKKKACiiigAooooAKKKKACiiigAooooAKKKKACiiigAooooAKKKKACiiigAooooAKKKKACiiigAooooAKKKKACiiigAooooAKKKKACiiigAooooAKKKKACiiigAooooAKKKKACiiigAooooAKKKKACiiigAooooAK+4P+CRX/ACcj4k/7FK5/9LLOvh+vuD/gkV/ycj4k/wCxSuf/AEss6BPY/XOiiigzCvz8/wCCwf8AyTb4ff8AYWn/APRIr9A6/Pz/AILB/wDJNvh9/wBhaf8A9Eiga3PyvooooN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tH/gk3cSQ/tO6giMVWbw3dI49R51u2PzUflXxdX2b/wAEoP8Ak6C6/wCxeu//AEbBQJ7H7DUUUUGYV+fn/BYP/km3w+/7C0//AKJFfoHX5+f8Fg/+SbfD7/sLT/8AokUDW5+V9FFFBo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9m/wDBKD/k6C6/7F67/wDRsFfGVfZv/BKD/k6C6/7F67/9GwUCex+w1FFFBmFfn5/wWD/5Jt8Pv+wtP/6JFfoHX5+f8Fg/+SbfD7/sLT/+iRQNbn5X0UUUGg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X2b/wAEoP8Ak6C6/wCxeu//AEbBXxlX2b/wSg/5Oguv+xeu/wD0bBQJ7H7DUUUUGYV+fn/BYP8A5Jt8Pv8AsLT/APokV+gdfn5/wWD/AOSbfD7/ALC0/wD6JFA1uflfRRRQ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ZX/BKSdIv2o5ldgrS6BdogP8R3wtj8gT+FfGtfXX/BLX/k6+w/7BN7/wCgrQJ7H7M0UUUGYV+fn/BYP/km3w+/7C0//okV+gdfn5/wWD/5Jt8Pv+wtP/6JFA1uflfRRRQ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Vm00+6v322ttNct6QoXP6Um0tWNK+xWorprP4aeK74AxeHtRwehe3ZAfxYCtq3+BHje45/sbyl9ZLmIfpuz+lcssXh4fFUS+aN44etL4YN/Jnn9FepQfs5eMJfvJYw8Z+e4z+HANW4/2ZPFTqCb3SUP8AdaaTI/KOsHmWDX/L1GywWJf2GeRUV6//AMMxeKP+f/SP+/0v/wAbqKX9mjxXG2FuNLkGOqzvj9UFL+08H/z9Q/qOJ/kZ5LRXpNz+z540hGUsILg+kd0g/wDQiKxb74SeMdPz5vh68fH/ADwUTf8AoBNbxxuGnpGpH70ZSwteO8H9zOQoq3faVe6Y+y8tJ7R/7s8TIf1FVK6001dHM01owooopiCiiigAooooAKKKKACiiigAooooAKKKKACiiigAooooAKKKKACiiigAooooAKKKKACiiigAooooAKKKKACiiigAooooAKKKKACiiigAooooAKKKKACiiigAooooAKKKKACiiigAr66/4Ja/8nX2H/YJvf8A0Fa+Ra+uv+CWv/J19h/2Cb3/ANBWgT2P2ZooooMwr5M/4KF/s4eM/wBo/wAG+EtN8GQWc91pt/LcXAvLkQgI0e0YJHPNfWdFAH4zf8Otfjr/AM+Gh/8Ag1X/AAo/4da/HX/nw0P/AMGq/wCFfszRQVzM/Gb/AIda/HX/AJ8ND/8ABqv+FH/DrX46/wDPhof/AINV/wAK/ZmigOZn4zf8Otfjr/z4aH/4NV/wo/4da/HX/nw0P/war/hX7M0UBzM/Gb/h1r8df+fDQ/8Awar/AIUf8Otfjr/z4aH/AODVf8K/ZmigOZn4zf8ADrX46/8APhof/g1X/Cj/AIda/HX/AJ8ND/8ABqv+FfszRQHMz8Zv+HWvx1/58ND/APBqv+FH/DrX46/8+Gh/+DVf8K/ZmigOZn4zf8Otfjr/AM+Gh/8Ag1X/AAri/jB+wn8VPgd4EvfF/ii00uLRrR4o5Xtr9ZXBkcIuFA55YV+5tfLH/BTP/k0HxT/192H/AKVR0Bdn4p0UUUFhRRRQAUUUUAFFFFABRRRQAUUUUAFFFFABRRRQAUUUUAFFFFABRRRQAUUUUAFFFFABRRRQAUUUUAFFFFABRRRQAUUUUAFFdb4O+F/iHxy6tp9kY7TODeXHyQj6HHzf8BBr23wt+zZoelqkus3Eurz9TEpMUIP0B3H8/wAK8rFZnhsJpOV32Wr/AK9T0KGBr4jWKsu7Pmy1tJ76ZYbaGS4mb7scSFmP0A5rtNG+CfjLWgrJo8lpGf471hDj/gJO79K+sdJ0LTtBt/J06xt7GL+7BEEz9cdav183W4hqPSjBL11/yPcpZLBa1J39D5x039l3VpgDf61Z2ueogjaYj89tdHZ/su6OmPtes30/r5KJH/MNXtdFeVPOMbP7dvRI9COWYWP2b+tzyuD9m7wjCMOdQn4xmS4A/wDQVFXV/Z98FBQDp87EDqbqTn9a9HorleYYt71ZfebrBYdf8u19x5z/AMM/eCf+gbN/4FSf40yX9nvwW64WxuIz/eW6cn9Sa9JopfX8X/z9l97H9Tw//PtfceU3H7NnhKYHZJqMGf8AnnOpx/30prMuv2XdFfP2bWL+L081Uk+nQLXtNFaxzPGR2qsh4DDS3gj58vP2WJ1ybTxDHJ6Ca1K4/EMf5Vz9/wDs1+K7UEwS6fejsI5mVj/30oH619R0V1QzvGx3kn6pfpY55ZVhZbJr5/5nxxqPwc8Z6YCZdBuZAOc25WbP/fBJrmNQ0e/0ltt9Y3Nm2cYuImjOfxFfd1NdFkQq6hlPUMMg13w4iqr+JTT9NP8AM455LTfwTa9df8j4Gor7X1T4b+FtZB+16DYux6ukIjc/8CXB/WuN1b9m/wAKXwY2jXumufuiKbeo+ocEn869OnxBhpfHFr8f6+44J5PXj8LT/A+WqK9w1j9l7UYQzaXrVtdDqEuo2iP0yN39K4fWfgv4x0XJk0WW5jH8dmRNn8FJb9K9almOErfBUXz0/M86pgsRS+KD/P8AI4eiprm0nspmhuIZIJV6pKpVh+BqGvRTvqjj2CiiimIKKKKACiiigAooooAKKKKACiiigAooooAKKKKACiiigAooooAKKKKACiiigAooooAKKKKACiiigAooooAKKKKACiiigAoq9pei6hrU/k6fY3F9L/ct4mc/oK9B0L9nnxbq+17mG30qI85upQWx/urk/gcVzVsVQw/8WaXzN6dCrW/hxbPMKK+kdC/Zh0i22vquqXV+45KQKIU+h+8T+Yr0HRfhd4V8P7TZ6HaiRekkyec49wz5I/CvDrZ/hYaU05fgvx/yPVp5RXn8dl+P5HyFo/hbWPEBA03S7u+GcboIWZR9SBgfjXb6P+z14w1PaZ7e20xDzuu5xn8k3H86+rlUIoVQFUDAA6ClrxqvENeX8OCX4/5Hp08mpL45N/geCaV+y0gw2pa8x9Y7SDH/AI8x/pXYaZ+zz4N0/BltbnUCO91cN/JNor0uobm8t7JN9xPHAvrK4UfrXlVMzxtZ2dR/LT8j0IYDC0toL56/mYunfD/w1pQH2XQdPiYfxm3Vm/76IJ/Wt6ONYlCooRR0CjArCufH/hmz4m8Q6Yh/u/a4yfyzWbN8YPBtuPm8QWp5x8m5/wCQP51yulia2rjKXybN1UoU9E0vuOxorz+f48+B4cgayZSDjCWsx/XZiqkv7Q3gyPG28uZc/wB22fj88VawGLf/AC6l9zE8Zh1/y8X3o9LorzOP9ofwa7gG6uox/ea2bH6ZpG/aJ8GhiBcXbAHqLY4NV/Z+L/59S+4X13D/APPxfeem0V5rF+0L4LkUlr24iI7NbPn9AavW/wAc/BFxjGuKhxnElvKuPxKYqXgcUt6UvuY1i8O/+Xi+9HeUVzlj8RvC2okCDxBpzMeitcqrH8CQe1b8M8dzGJIZFljbo6MCD+IrlnTnT+OLXqbxqRn8LuLLClxGY5UWSNuCrjIP4Vyus/Cjwlrwb7VoVqrt1kt18ls+uUxn8a62inTq1KTvTk16OwTpwqK00meH+IP2YNPnDPo2rT2j9RFdqJFPtuGCP1ryvxR8HPFXhTfJPpzXlqvP2myPmpj1IHzAfUCvsSivbw+d4ujpN8y8/wDP/hzyquVYeprH3X5f5HwN396bX2T4x+E3hvxoJHu7IW163/L5a4STPqezfiDXgHjz4Fa74PWS6tR/a+mLyZoFxJGP9pOT+IyPXFfV4TOMPimot8suz/Rnz2Jy2th/eXvLy/yPNaKKK908kKKKKACiiigAooooAKKKKACiiigAooooAKKKKACiiigAooooAKKKKACiiigAooooAKKKKACiiigAooooAKKKKACvWPgJ+zL43/aSu9ZtvBcFlPLpKRSXP2y6EIAkLBcZHP3DXk9fov8A8EdP+Rl+KH/XpYf+hz0Cex5F/wAOtfjr/wA+Gh/+DVf8KP8Ah1r8df8Anw0P/wAGq/4V+zNFBPMz8Zv+HWvx1/58ND/8Gq/4Uf8ADrX46/8APhof/g1X/Cv2ZooDmZ+M3/DrX46/8+Gh/wDg1X/Cj/h1r8df+fDQ/wDwar/hX7M0UBzM/Gb/AIda/HX/AJ8ND/8ABqv+FH/DrX46/wDPhof/AINV/wAK/ZmigOZn4zf8Otfjr/z4aH/4NV/wo/4da/HX/nw0P/war/hX7M0UBzM/Gb/h1r8df+fDQ/8Awar/AIUf8Otfjr/z4aH/AODVf8K/ZmigOZn4zf8ADrX46/8APhof/g1X/CvoD9h39h34ofAX482nivxXaaZDpEdhc27Na3yyvvdQF+UD2r9GaKAuFFFFBIUUUUAFFFFABRRRQAUUUUAFFFFABRRRQAUUUUAFfLH/AAUz/wCTQfFP/X3Yf+lUdfU9fLH/AAUz/wCTQfFP/X3Yf+lUdA1ufinRRRQaBRRRQAUUUUAFFFFABRRRQAUUUUAFFFFABRRRQAUUUUAFFFFABRRRQAUUUUAFFFFABRRRQAUUUUAFFFFABRRRQBa03TLrWb+CysoGubudgkcSDljX0Z8Ov2ebDRlivvEezUr7hltBzBEfRv75/T2PWvm+1uZbK5iuIJGiniYOkiHBVgcgivsn4YeNl8eeErXUThbtD5N0g4AlAGSPYgg/j7V8xnlXE0aUXSdovR23/wCGPdyqnQqVGqivJbdjqo40ijWONQiKAqqowAB0AFOoor8+Ps9gorhPHXxk0DwKXt5JTqGpD/lztiCVP+23Rf5+1S/Dz4J/tB/tNeVcaHo58GeFpwCuq6gWtInQ9GViDLLkZ5jXb64r2cJlWJxa5kuWPd/oeZiMxoYfRu77I6DW/FmjeG492qana2PGQs0oDH6L1P4CuC1b9o7wnp5ZbU3mpsOAYIdqn8XKn9KtfEL4UfAf9ni7l07xJ4o1b4y+PEYrNo+gSCx06CXuk9x87sQeMRndkEMF4ra8C/sTfFf4+QLqD+E9B+DvggjzEa7t2il8rqT+8L3Ugxg/vnVD1Br6Wjw/Qj/Fk5P7l/XzPBqZzVl8EUl955fqH7UzkkWXh9QOz3FznP8AwEL/AFrBuf2mvE8vEVlpcC/9cpGP6v8A0r0rxh4c+Anwm1KLw14OsdW+Pvjtn8j7S8klvo4mzgCKG2IluDkfdWQqcjDnkV6d8OP+CbfxQ+M08Gq+PpdJ+GeiN88el6fYRC428kfuItqqcHG6VzIP4gcV6cMpwUNqa+d3+ZwSzHEy3mfLD/tFeMX3Yns0z022w4+mafpvxs+Ies3QttPla/uSMiG2sFkcj6KpPev1k+Gn/BOT4H/DmOJ5vDcni2/Trd+IpjcA/wDbFQsWPqhPvX0T4f8AC+jeErFbLQ9JsdGsl6W+n2yQRj/gKACt1l+EX/LqP3IxeNxH/Px/efjDo3hX9pnxMqNYfD7xCqEcSTaC0CPx13SqAfwrsrL9nT9rnUEZovBZUDGfPudOiP5PKM1+wFFP6hhP+fUfuRP13E/8/H97PyLT9lD9r2W3ec6LbwvyRbG+0ssfYHcR+bVBL+zX+15ZwmWTwYkipjIW90x2P/AVmyfwFfr3RT+oYR/8uo/chfXMR/z8f3s/HC8+G37UWhE/avhheXe0jPk2Yn6/9cZDmud1Dxl8XfCy7vEPwm1qxUD5mn0q7th0POXQ+h/I1+2NFYyyvBS3pr8vyNY5jio/bZ+HVt+09YxzNFqXh68s5EOHSOVZGU9xhgtdHpv7Qvgy/wACW7ubBj2ubdv5puFfsVr/AIQ0HxVH5etaLp2sR4xtv7SOcY9MMD6n868q8UfsUfAzxhu+3/DLQoC3U6ZC1gemOtuyVxTyLBz+FNej/wA7nXDOMTHez+X+Vj89dL8feG9aKiz1ywmdukfnqrn/AICSD+lbwIIBByDX0J4u/wCCTvwg1vc+jaj4j8Nzc7Ugu0uIR9VlQsf++xXjuvf8EofH/hcO/gT4p2k4zlYb+KfT/wACYmlB/IfhXm1OHF/y6qfev1X+R3Qzv+eH3HKahpdlq0Hk31pBeQ/887iJZF/IiuG1z4C+D9a3Mlg+myn+OylKf+OnK/pW54h/Z1/ap+GRZ5/C/wDwlllHnEuntDeb8eiRlZj+K968/ufjzrHhG/Fh4z8F6hod4PvRyRvBJ7/upVB/WuH+y8ywmtF/c/0djs+v4HEaVV96/wCHMLXf2XbmPc+j6zHMO0V7GUP/AH0uf5CvO9d+EHi7w9ua40aeeIc+baYmXHr8uSPxAr6I0b47eDtZKqdSNhIf4L2Mx4/4Fyv6129jqdpqsImsrqG8hP8Ay0gkDr+YNWs2zDCO2Ihf1Vvx0JeX4PEa0ZW9Hc+EJI3hkZHVkdTgqwwRTK+5ta8KaP4kj2applrfcYDTRAsPo3Ufga851/8AZs8N6kGfTp7rSJT0VW82Mf8AAW5/8er1aPEGHnpVi4/iv8/wPPq5PWjrTaf4f1958v0V6v4g/Zx8T6Xvewe21eIcgRP5cmP91uPwBNec6x4e1Pw/P5Wpafc2MhPAuIimfpnr+Fe9RxdDEfwpp/123PIq4erR/iRaM6iiius5wooooAKKKKACiiigAooooAKKKKACiiigAooooAKKKKACiiigAooooAKKKKACiuo8O/DPxN4p2Pp+kXDwv0nlHlxkeoZsA/hmvUvDf7L8jbJNe1ZYxwTb2C5P/fbDA/75NedXzDC4b+JNX7bv8Dto4OvX+COn3HgtdD4e8AeIvFW06ZpNzcxN0mK7Iv8AvtsL+tfVXhz4SeFfC+17TSIpZ1/5b3X758+o3cD8AK68AAAAYAr52vxElpQh83/kv8z2aWTPerL7v8/+AfOfh79mHUrrZJrOqQWKdTDbKZX+hJwAfpmvS/D/AMCfCGg7WawbU5h/y0v38wf98jC/pXRa74+8OeGtw1HWbS2kXrF5m+Qf8AXLfpXn+s/tL6DauYtKsLzVZScKSBCjHtgnLf8AjteY6+aY/wCC9vLRff8A8E7lSwGE+K1/PV/d/wAA9atLO3sIFgtoI7eFfuxxIFUfQDipq8+8NeEv2jfi7s/4RT4cX2mWcvKXl3a/ZkI9RLclUYf7or1Tw7/wTC+MHjsrJ49+Ithols/JtrVpb519QYx5cY/BjW1LIMTPWrJL8X/XzM6mc0IaU03+H9fccdrHj3w5oO4X+tWVu69YzMC//fIyf0riNW/aR8KWO4WgvdSYdDDDsU/i5B/SvtbwN/wSe+Enh7y5fEGo694rnGN8ctytrbn6LEocf9/D2r6B8Ffsq/CD4eBToXw68P20qY23NxZrczr9JZdzj869ilw/h4/xJOX4f1955dTOq0vgil+P9fcfk3pHxY8d/ECTy/BHw51LWSTtDW1rPec+4iQY/Ou70b9nL9q7x6qvB4U/4R20kAy95Ja2u36rIxlH5V+vkUSQRpHGixxoAqoowFA6ACn16tPLMHS+Gmvnr+Z588wxNTeb/L8j8uNK/wCCY3xv8RlX8S/ErStOifG6K2u7q5Zeefk2ImfofTmu00P/AII9aMHWTX/idqOoOcbxY6Wlue3AZ5JM9+cenFfonRXfGnCCtFWOKVSc/idz4q0b/gkz8G9O2m81TxXqrjBYT38KIT3wEhUgfifrXXad/wAEzfgBZGPzvCt7qGzOftOsXQ3/AF2SL+mOlfU9FaEXZ81f8O4v2dv+ief+VvUf/kimyf8ABOD9nd0ZR8PyhIwGXWtQyPcZuMV9L0UBc+RtW/4JcfAnUlIt9O1vSiQButNVdiOev70PXmnir/gj54Ouon/4Rvx/rmmSfw/2raw3g+h8vya/QSigLs/H/wCIf/BKT4ueF0kn8OXui+MrdfuxW1wbW5P1SUBPykNfMfiX4U678NdeTTPiFoeu+EN7ECWbTSxcDqUDsiyDn7yvj65r+hyszxH4Z0jxfpE+la7pdnrOmTjbLZ38CzROPdWBBoHzH4VaF+yn4n+IWlT6j8ONV0X4jRQJ5s9jo90YtRt14GZLS4EcnU4zGHUnoxrjdN8N3Pg3xHPpPim+1z4faxGQP3+nyqYz6yruWRFGDyquf9mv0n+N/wDwTIsotRPi74Ha3c+CPE9q3nw6Y11Ituzj/njMCZIWPPBLLyB8g5rivh/+1Zp/iXVW+DX7XXg6zXU7eTyIdd1S0VNjHhTMV/1e7tcQkKQRnAy5TSasylJrVHgei/DT46W3h7/hIPCFxpvxb8MxffuvD1wuoMhx914SEukbAztZAfas3R/2hbO3v303xVo934d1CJtkokRiI2/2kIDr9MGvqH4of8E8PFnwh1oePv2b/FN9ZX8A80aJLdASsh52wzH5JUP/ADzm4IH3mOBTPhl+0n8N/wBqK7X4Z/tIeCdP0Tx9ExsodUvLY2hklHHl+YdslrMT/DnYx4GCQh8qvlWExG8LPutD0KOY4mjtK689TzPStXsdcs0u9Pu4b22bpJA4YfTjv7VcrV+Nn/BNnxr8H57nxR8F9butfsY8vLoVyQL5UHOEwAlwOvykK3TAY1458PvjTB4hvTomv2x0TxDG5haGVSiySA4KgNyjZ42t+favjsdk1bCp1KfvR/FH02EzSliLRn7svwPTqKK4v4weLG8H+BL+6hfy7ycC1tyDgh37j3Chm/CvDpUpVqkacd27Hr1KipQc5bI+dfjTq+jat43u/wCxrOG3igJjmnhGBcSg/M2OnXjIHPJyciuCoor9do0lQpxpp3sj84q1HVm5vqFFFFbGQUUUUAFFFFABRRRQAUUUUAFFFFABRRRQAUUUUAFFFFABRRRQAUUUUAFFFFABRRRQAUUUUAFFFFABRRRQAV+i/wDwR0/5GX4of9elh/6HPX50V+i//BHT/kZfih/16WH/AKHPQJ7H6PeM/Hfh74daG2s+J9astB0pXWJry/mWKIM33V3HjJrgP+Guvgp/0VLwr/4NIv8AGuW/bs+D/if44/AG78L+ELKO/wBZk1C2uFhlnSFdiMSx3OQO9fmz/wAOzPj/AP8AQrWX/g4tf/i6CEkfqf8A8NdfBT/oqXhX/wAGkX+NH/DXXwU/6Kl4V/8ABpF/jX5Yf8OzPj//ANCtZf8Ag4tf/i6+ZNW0y40XVLzTrtBHdWkz28yhgQrqxVhkdeR1oKsj96v+Guvgp/0VLwr/AODSL/Gj/hrr4Kf9FS8K/wDg0i/xr8rLT/gmt8e721huIfC9k0UyLIh/te2GQRkfx+9Sf8OzPj//ANCtZf8Ag4tf/i6BWR+uOi/HX4eeJPDGreI9L8aaLf6DpOPt+o294jwWuRkeYwOF/Gud/wCGuvgp/wBFS8K/+DSL/GvjLwJ+zz43/Z5/Yc+PmneN9Nh0261GFLi3SG6jnDIqqpJKMQOfWvzYCMwYgEhRkkDoOn9R+dAJH9HHhHxjofj7QLbXPDmrWmt6PclhDfWMwlikKsVbDDg4ZSD7itmvzx/4JEfFX+0fCPjD4eXc2ZtNuE1eyRmyTDKAkqqOwV0Q/WY1+h1AnoFFFFAjhvHfxx+H3ww1ODTvFvjLRfDl/PCLiK21G8SGR4yxUOAx6ZVhn2PpUHgz9oH4bfEXXF0bwv440LXtVZGlWzsL1JZSi/eO0HOBX4yftv8AxYHxh/aX8YavbzmfS7Kf+yrA5yvkwfJuX2ZxI/8AwOvQv+CWv/J19h/2Cb3/ANBWgq2h+zNFFFBIUUUUAFFFFABRRRQAUUUUAFFFFABRRRQAUUUUAFfLH/BTP/k0HxT/ANfdh/6VR19T18sf8FM/+TQfFP8A192H/pVHQNbn4p0UUUGgUUUUAFFFFABRRRQAUUUUAFFFFABRRRQAUUUUAFFFFABRRRQAUUUUAFFFFABRRRQAUUUUAFFFFABRRRQAUUUUAFewfs2eJzpni640eR8QajESintKgLD813/kK8frU8Maw3h7xFpmpKSPstxHKcd1DAkfiMj8a48ZQWJw86T6r8en4nThqvsK0anZn3PXjnxI8a+Jda8d6d8PvDiLpV9qdxDax31zMsIlaVgq7ZCcImTgt14PTHPsSOHUMpypGQR0Iryv9oXwkNZ8IjWLdcX+lN5gdeGMRIDDPtw3tg+tfnGVyorFQVaN09PR9D7bHqo8PJ0nZr8j7x/Zk/4Jz+B/gtHa634sjg8ceNBiRri7j3WVo/B/cxN94g9JHGeAQE6V41+19+0p8TPin8c/+GevAcMngn7TdDT7i/v5xbTahuXcGWQH93Ay8gLl5AQO+yvrz9kH4wt8cv2e/CXie5l83Vvs/wBi1Ik5b7VCfLdj7vgSfSQV81/8FUPhTNb+H/Cnxk0AvaeIPDF7Da3N3Dw6wmTfbyZ9Y5sAf9dvav1M/Peup7D+zB+wf4C/Z1tLXU7i3i8U+NgA8mt30QIt39LaM5EQH97lzz82DgfK/wC0T8YPiX+1t+0dL+z7oko+HmhRXk1pcwX8vly3qxKztLLt5dTGpZIUJDAgkkYZf0L+C/xItvi98KPCnjK1CKms6fFdSRociKUjEsef9lw6/wDAa+Iv+CnXgi7+G3jb4dfHfwygt9X0+/isr2Rc4eSMma2ZgOoISVGJ6jYtALc+pf2cv2RfAP7NOkImgWAv/EEibbvxBfKGups9Qp6Rp/sL6DJY817bWL4L8V2XjvwfofiTTSW0/V7GC/tyevlyoHXPvhhW1QSFFFFABRRRQAUUUUAFFFFABRRRQAUUUUAFUNZ0LTfEdhJY6tp9rqllJ9+2vYFmjb6qwINX6KAPnfx9+wD8CviAJHm8DWuh3TdLjQJGsdn0jQiP80NfOXjT/gkXb2c0l58PPiRf6ZcLkxW+swByT2zPCUK/9+zX6K0Umk1ZlJtao/IfxN+yz+1L8JSzJpMXjjT4+sumTJebvojbJz/3zXnD/H3UvCuonTfGng/UNDv0HzxtG0Ug/wC2UoUj86/b+sjxL4R0Pxppzaf4g0XT9dsG+9a6lax3ER+quCP0rzK2WYSv8VNJ+Wn5HfSzDE0tp/fr+Z+RGhfGbwhr+1YtYitZT/yyvAYSD6Zb5T+BNddJHa6pabXWK7tpB0YB0cfyNfXPxF/4Jq/A7x75slroV34SvH/5b6BdmNc/9cpA8YH0UV83+Lv+CU/jvwfLJdfDT4kQXaZLCz1NZLGTH93fGXRz05KoK8Otw9DehUa9f8z16WdParC/oeO+IfgT4Q1/e66edMmb/lpYN5Y/745X9K8y8Q/sxanbbpNG1SC+TqIblTE/0BGQT9dtem+KfBH7R3wX3HxV4AvNX0+IEtfWluLqMKP4jLbFlX/gYB9a5/Rf2l9Cun8rVbC80qYHDEATIp75Iw3/AI7XOqWcYL4Xzr7/AM9fuN/aZbiviXK/u/LQ8G8QeAfEPhYt/amkXNtGvWbZvj/77XK/rXPV9u6H478O+JgF07V7S6duBD5gWQ/8AOD+lZ3iL4TeFfE+97vSIYp26z2o8l8+pK4yfqDXRTz9wfJiqTT8v8n/AJmM8oUlzUJ3Xn/mj4zor3/xD+y8Dvk0PWMf3YL9P/Z1H/steZeIPhF4s8NlmudHmmhHPnWn75Mep25I/ECveoZlhcR8E1fs9H+J5NXBYij8UPu1ONopzKVJBBBHBBptekcIUUUUAFFFFABRRRQAUUUUAFFFPRGkcKilmY4CqMkmgBlFdr4f+D3i3xHtaDSJbaE/8trz9yuPXDcn8Aa9N8PfsvRLtfXNYZz3hsEwP++2H/sorzK+ZYTD/HNX7LX8jupYHEVvhhp56Hz7XU+HPhj4m8V7W0/SJ2gbkXEw8qPHqGbAP4Zr6YsvCXgP4cxrI8Om2Eq8ie+kVpc+oLnI/Cs7Wf2hPB+lBhBc3GpyDjbaQnGf959o/EZrx5ZxXr6YOi35v/gf5npRy2lS1xNVLyX9focZ4c/ZfPyya9q4HrBYL/7Ow/8AZa9T8N/C3wv4V2NY6TCZ1x/pE482TPqC2cfhivJr/wDaU1jWLtLPw74fT7RK2yJZd1xLIf8AZRMc+3NegeEf2Yv2nfjYUb+xtQ8N6bJ/y8au40uMA9P3eBKw+iN/KueWCzTG/wAefKu1/wBF+rNlisvwv8KN33/4LOx1jxPpHh9N2panaWPGQJ5lUn6AnJ/CuA1z9ozwppm5bM3WqyDgeRFsTP8AvPj8wDX0X8Ov+CQcBkS6+IPj6a6duZLPw/Bt57/6RMCT/wB+xX1P8Nv2HPgn8LhFJpvgWw1G9TB+262Dfylh/EBLlVP+4q100eHqENasnL8F/XzOernVWWlOKX4n5g+GfF/xY+MMwh+Hnw9vr+Jm2faobWS4RD0+aXCxp/wKvYvC3/BOf4+fEwLL448W2PhCyk+/afaPtMw/7ZQYiP8A38r9UIIIrWFIYY0hiQBUjjUKqgdAAOlSV7dHA4bD/wAOml+L+9nk1cZXrfHNnxT8Ov8AglF8JvC/lzeJ7/WfGlyPvRTT/Y7Y/RIsOPxkNfTngH4F/Dz4WpGPCngzRdDkQYFxa2SCc/70pBdvxJruqK7zjuFFFFAgooooAKKKKACiiigAooooAKKKKACiiigAooooAK/NL/goUP8AhoT9qf4cfBfw/b2w1aAKL7UhCrTQ+fiRlZvvbIoEMxXod/riv0rZljUsxCqBkknAAr84/wDgn3Cfjb+1j8YvjDdoZYYpJIbEv0T7TK3l7T3KQQbPo/uKBrufoB4E8Gab8O/Bmi+GNHSRNM0i0js7cSuXfYigAsx6k4yT61+bX7T/AIbtP2wf2+NI+HGh2lvbWWhQrba5rVtEomdExJcFnAydgKwoGyBIT2av0o8beKbXwN4M17xHe/8AHnpFhPfzc4+SKNnb9FNfCn/BKLwjc6/B8SvixrCifV9c1M2K3TDDE/8AHxckezvLF+MftQC7n31o+lW2g6TY6ZZI0dnZQJbQozs5VEUKoLMSTwBySSe9fjp+0xrOmftK/tieIZdMs7a38O6IwsJ7u1jVGvfIYq0jOv3y8hKq2c+Wq46V+pn7SnxHb4S/Abxz4sjk8q60/TJfsr5xi4ceXDz/ANdHSvyZ/Zw0D7B4Ln1WQZuNTuGbeepRCVGf+Bbz+NeTmmKeFwspx3ei+Z6WXYdYiuoy2WrPWAAqgAYA4Ar54/ah10y6po2jo3ywxNdSAdyx2rn6BW/76r6Ir4/+N2p/2p8TdZYHKQOluvtsQA/+PZ/Ovj8ipe0xfM/spv8AT9T6fNp8mH5V1aX6nCUUUV+jHxQUUUUAFFFFABRRRQAUUUUAFFFFABRRRQAUUUUAFFFFABRRRQAUUUUAFFFFABRRRQAUUUUAFFFFABRRRQAUUUUAFfov/wAEdP8AkZfih/16WH/oc9fnRX6L/wDBHT/kZfih/wBelh/6HPQJ7H6eUUUUGYV/Ol8Tf+SkeLP+wtd/+jmr+i2v50vib/yUjxZ/2Frv/wBHNQVE/oa8Mf8AItaT/wBekX/oArTrM8Mf8i1pP/XpF/6AK06CTxD9tv8A5NQ+Jv8A2CX/APQlr8kv2Lvh5bfFn41nwfdbVj1nQ9VtFdukcjWcvlv/AMBcK34V+tv7bf8Ayah8Tf8AsEv/AOhLX5hf8EzP+TvvC3/Xpf8A/pLJQUtjB/Yk+Idz8Df2rvDJ1LdYw3V4/h/VIn42CZvLw3oEmEbH/cr9yq/Ez/gov8Lm+Fn7UmvXVpGbew8RKmvWrIMYeQkTcjv5ySN7Bh9a/Wf9mz4pp8avgZ4N8YBw9zqFggvMfw3UeY5xj08xHx7YoB9z0yvKP2qPiuvwU+APjPxWsvlX1tZNBYEHB+1SkRQkeuHcMfZTXq9fm5/wV6+LPl2vgz4bWsvzSM2u36q2PlG6K3B9QT55x/sqaBI+N/gv8Km8U/Cj4x+ObuEvaeGtGhit5GX/AJe7i5jQEH1ESzA/76+vPqX/AAS1/wCTr7D/ALBN7/6Cte9aJ8KD8Lv+CUPiia5g8nU/EdvFrlzlcNtluYBAM+nkpEcdixrwX/glr/ydfYf9gm9/9BWgvofszRRRQZhRRRQAUUUUAFFFFABRRRQAUUUUAFFFFABRRRQAV8sf8FM/+TQfFP8A192H/pVHX1PXyx/wUz/5NB8U/wDX3Yf+lUdA1ufinRRRQaBRRRQAUUUUAFFFFABRRRQAUUUUAFFFFABRRRQAUUUUAFFFFABRRRQAUUUUAFFFFABRRRQAUUUUAFFFFABRRRQAUUUUAfa/w31T+2fAWg3ZJLNaRqx9WUbWP5g1uajYxanp9zZzDdDcRNE49VYYP6GvOv2d7/7Z8NLaLOfstxND9Mtv/wDZ69Nr8jxcPY4mpFdG/wAz9Gw0va0ISfVI9F/4JGeMprSy+JPw+vJMPp95FqUEXu26Gf8AIxQ/nX2h+0L4AHxS+B3jnwsIxLPqWk3EdspGcXAQtCfwkVD+FfnH+wnrH/CG/t6axpIbZHr+nXcATOAzFI7vOO5/dN09/ev1fr9Wo1Pa0o1O6T+8/Oq0PZ1JQ7M+JP8Agk347bxD+z5qvhyaXfN4e1iRIo8/ct51Eq/nJ59eyftyeBF+IX7K3xCsBHvuLPTzqsJAywa2YTnHuVjZf+BGvl7/AIJy/wDFv/2pPj18PFzHDDPNJHFzgra3skKsM8423C845BHtX6E67pEHiHRNQ0u6G61vreS2lX1R1Kt+hNbGT3Pmj/gmp44bxn+yd4egllM1zoV1c6RIxbJAV/MjHtiOaMD2Ar6mr89P+CRGry2Wh/FLwlctsuNM1K2uTETj5nWSJ8A88G3UH6j1r9C6Ae4UUUUCCiiigAooooAKKKKACiiigAooooAKKKKACiiigAooooAKKKKACuA+IfwB+HHxYST/AIS3wXo2tzOMG6ntFFyOO0y4kX8GFd/RQB8Q/ET/AIJNfCzxL5s3hbV9a8HXDA7IhIL61X/gEmJD/wB/a8I8S/8ABOX4/fDcPL4K8W6f4stE/wBXaC6NvM3/AGynzEP+/lfqrRWc6cKi5ZpNeZpCpOm7wdj8U/EWqfGv4S+Z/wAJz8NNSitIfv3pspY4T6/v0DRH8Kg0f9pXwze7Vv7e902Q9WMYljH4qc/+O1+2deb+Of2cPhd8STI3iTwDoGp3En3rprFI7j/v8gD/APj1eRVybB1deWz8v6t+B6dPNMTT3lf1/q5+Vtzq3w2+ISgXNxpF7K/AM5EM/wBATtf8q5zW/wBmnQNTUzaPqNzp5b7oYieL8Oh/8eNfe/jL/glZ8FPEbO+lDX/CshJKpp2oebGPYidZCR9GH1ryDWv+CROpaW7zeEvivJAT92G905oiOe8kcvPH+x29+OaOVVsP/u2IaXZ6r/L8DolmNKt/Hop+a0/r7z4l1z9nLxXphZrMWuqxjkeRLsfHuHx+hNcFq/hLW9BLf2jpN5ZgfxzQMq/g2MH86+6r/wD4J1ftIaECdN8caHq8YBKj+1Ljecc4Ilhxz/vHpzis/wD4Yg/aq/5/9J/8D4P/AIiu+msfDSbjJfNP8mjknLBy1jzR+5/5HwdT0RpZFRFLuxAVVGST6Cvuyw/4JbfGnxteRz+KfEfhnSY8/M3nPNMOeyRxBT+LjrX1p+zh/wAE5/h78BdWtPEOoXE/jTxVakPBe38Sx21tIOjxQAnDZ6M7ORgEYPNenG7XvbnBJxT0PyR+FHhiw8Ya9e6VfzC3WaxkMUuRlJFKsCB34ByPTNc0mganLokmspp9y+kxTC2kvlhYwpKRkIz4wGI5APX8K9P/AGbf2eNZ/aH+I9/4Q0jVrfQdas9PmvopbxX8syROi+WzJlk+/wDeAbG3pzX0x8OPgp+1r+ytp+t6N4Y8GaX4g0DVJBLeRf6LfwXJA242M6yYK8YIGc1nGElUlJvR207f8Pp9xpKcXBRS1Vz4IrpNC0PQLwK2qeJV031SOylmI/kK+rPE3wf+Onj+6b7T+zL4WsbqXJM1hpBsB6nOy5VMn1Iz+Nc7p/8AwTd+PPii7Ep8D6b4Xgfotxq8RRQTnOBLK4xnGDzx61U4uSspNelv1TJjJRd2r/15NHlVja/CTRcPc3uq6/IvVRE0SN9BhT+Zretvjv4S8Lpjw74QMTAYDv5cLH6sNxP519E+Ev8Agj/41vih8S+PNC0dSMldMtpr1h7fP5I/Wvd/BH/BJn4UaD5UviHV/EHim4X78bTpaW7f8BjXeP8Av5Xmzy2lV/jSlL1en3Kx2xx86f8ADio+i/zufnRqv7THiO73LZWdjYIejbWlcfiTj9Kv+FfBnx4+OYU+HtF8TaxaS9Lizt2trQg9AZcJH+Zr9kPAP7LXwk+GJjfw58P9DsriP7l3Nai5uF+k0u5x/wB9V6pXRSwOFo/BTX3f5mFTG16nxTZ+SHw+/wCCTnxS8Uulz4u13R/CMMhBkTeb+6XPXKoRGf8Av7X1F8OP+CVnwg8I+VN4il1bxrdrgst5cG2tiR3EcO1sezOwr7NoruOO7ZyfgT4T+C/hha/Z/CXhXSPDsZXax06zSJ3H+24G5jwOWJNdZRRQIKKKKACiiigAooooAKKKKACiiigAooooAKKKKACiiigAooooAKKKKACiiigDzj9o/wAVt4H+AXxD1xHMc9noV40DL1EphZY//HytfOn/AASg8Jron7Nl9q7IBPrWuXEwkxyYo0jiUfgySH8TXcf8FH9c/sX9j/xsquElvXsrRCSOd13EWHPXKK/8+1bX7A+hjw/+yJ8OLfbtMtnLdnjk+dcSy5/JxQPoZv8AwUQ8Wv4R/ZH8btE7R3Gorb6bGV7iWdBID9YxIKtf8E/vCS+D/wBkjwDDsCz31vLqUrD+MzTO6k/8AKD8K8e/4K7a79j+A/hXSlba194iSVvdIrebI6f3pEPXt9a+ufg7oP8Awi3wj8EaLgr/AGdodjZ49PLt0T1Pp6mgOh8t/wDBWDxedC/ZusNGjcCXXNct4HTOCYo0klJx3w6RfnXy74E0r+xPBeiWWNrQ2kYcH++VBb9Sa9S/4K76n/aOt/CPw1G3+tkvbiRAck7mt40OPwkrigAqgAYA4AHavjeI6nu06fq/yPqMkhrOfoLXwz4pvf7S8Tavd5z9ovJpf++nJ/rX2/fXIs7K4nOAIo2fkZHAzXwaSSSSefU1nw5HWrL0/U1zqWlOPr+g2iiivtj5YKKKKACiiigAooooAKKKKACiiigAooooAKKKKACiiigAooooAKKKKACiiigAooooAKKKKACiiigAooooAKKKKACv0X/4I6f8jL8UP+vSw/8AQ56/Oiv0X/4I6f8AIy/FD/r0sP8A0OegT2P08ooooMwr+dL4m/8AJSPFn/YWu/8A0c1f0W1/Ol8Tf+SkeLP+wtd/+jmoKif0NeGP+Ra0n/r0i/8AQBWnWZ4Y/wCRa0n/AK9Iv/QBWnQSeIftt/8AJqHxN/7BL/8AoS1+YX/BMz/k77wt/wBel/8A+kslfp7+23/yah8Tf+wS/wD6EtfmF/wTM/5O+8Lf9el//wCkslBS2PsL/grL8KB4m+DWi+OLWDde+Gb4Q3Dqv/LpcYQkn2lEIH++348r/wAEhfioL3w34z+Hd1MDLYzprNihOSYpAI5gPQKyxH6ymvub4tfD+1+K3wy8UeELzasGs6fNZh36RuykJJ9Vbaw91r8Xv2MviBdfAb9q/wAMvqm6xie/fQNVidtoRZW8pt59Ek2Of+udALVH7n1+I/xOvrr9sr9uSexsJWmsNY1xNKtJIzkR6fB8jSr7eVG8pHqxr9Tf2yfiwfgz+zj4y8QQTCHU5LX+z9PIOG+0Tny1ZfdAzP8A8ANfCv8AwSP+Ex1v4keJviDdwg2uhWg0+zZh1uZ+XZT6rEpU+0woBaK59l/t3WNvpn7GfxAs7SFLe1t7C2hihjGFRFuYQqgegAAr88P+CWv/ACdfYf8AYJvf/QVr9F/2/f8Ak0D4kf8AXpB/6VQ1+dH/AAS1/wCTr7D/ALBN7/6CtALY/ZmiiigkKKKKACiiigAooooAKKKKACiiigAooooAKKKKACvlj/gpn/yaD4p/6+7D/wBKo6+p6+WP+Cmf/JoPin/r7sP/AEqjoGtz8U6KKKDQKKKKACiiigAooooAKKKKACiiigAooooAKKKKACiiigAooooAKKKKACiiigAooooAKKKKACiiigAooooAKKKKACiiigD6R/Zdu9/hnWbXP+rvFkx/vIB/7JXtVeAfsr3BEviSDkgi3ceg/wBYD/MflXv9fl+bx5cdUXp+SPvctfNhYfP82cZ8MNQbwt+3v8Mb6MlWvJ4YSV6kTLLbnoR2P/6+lfsXX4qeI7oaN+078H9ULIBBrOnSEycKNl6jcn05r9q6+8yuXNgqT8vyPjswXLiprzPzo+FZ/wCEN/4K0+PNNQFV1a0n3Ad/NtYLs9Md175/Pmv0Xr85vGhXQv8Agr34XulKk3tqm8H5Rl9Mlh/HoD+Qr9Ga9Q89n5z/ALBB/wCEW/bd/aB8LL+7i86+mSPG3KQ6jsRsdPuzj86/Rivzn+ARPh3/AIKp/FOywYft9re/KhyG3m3uOfrjP1r9GKAYUUUUCCiiigAooooAKKKKACiiigAooooAKKKKACiiigAooooAKKKKACiiigAooooAKKKKACiiigAooooAKKKKAPyL/wCCY/8AyeL4g/7BOo/+lENfrpX5J/8ABNezbT/20/FNq7Bng03U4mZehK3MQ4/Kv1soKe4UUUUEhRRRQAUUUUAFFFFABRRRQAUUUUAFFFFABRRRQAUUUUAFFFFABRRRQAUUUUAFFFFABRRRQAUUUUAFFFFAHxh/wVh1M2H7MNjAGZftviO0gIAyDiG4kwf+/f6CvoX9mfTP7H/Z0+F9ns8t4vDGm+YobOHNtGW5/wB4mvlv/gr1cSL8CvB8AYiJ/EiOy+rLazgH/wAeP519h/Ce2jsvhZ4Nt4Rtih0azjQE5wogQD+VA+h8J/8ABXaQ6pdfB3QI2O69u79mCfMwObVFO3vne2PpX6KRxrEioihEUYVVGAAOwr86v+Ck4bVf2k/gDpOREr3aYlxkgyXkK9PbaDX6MUA9j8uf+Cmt01/+1r8L9LbPlQ6Va3GGPynffTA8djiIfpWbUf7e0wv/ANvLw/CindbaVZo27oSPOkyPwYfjUlfBcRP9/BeX6n2WSL9zJ+f6GP4xn+y+Edbm3bPLsZ33emI2Oa+HK+2fiNKIfh/4kY5IOnXC8e8ZH9a+Jq7+HV+6qPzRyZ0/fgvIKKKK+uPnAooooAKKKKACiiigAooooAKKKKACiiigAooooAKKKKACiiigAooooAKKKKACiiigAooooAKKKKACiiigAooooAK/Rf8A4I6f8jL8UP8Ar0sP/Q56/Oiv0X/4I6f8jL8UP+vSw/8AQ56BPY/TyiiigzCv50vib/yUjxZ/2Frv/wBHNX9FtfzpfE3/AJKR4s/7C13/AOjmoKif0NeGP+Ra0n/r0i/9AFadZnhj/kWtJ/69Iv8A0AVp0EniH7bf/JqHxN/7BL/+hLX5hf8ABMz/AJO+8Lf9el//AOkslfp7+23/AMmofE3/ALBL/wDoS1+YX/BMz/k77wt/16X/AP6SyUFLY/ayvxU/4KRfCpvhh+0/rGoWqeVp3ieNNct2TjErkrOM/wB7zUd/pItftXXw7/wVi+Ff/CV/BDSPGdtDvvPC1+FmYDpa3G2N8+uJRB9MtQJbnzB+3J+1I3xq+DPwW0eK58ya50sa3rIVuDeKXtcEDph4ro4POHWvvj9gX4Tf8Kj/AGYvCttPF5Wp60h1y9+XB3zgGMEeqwiJTnup6dK/H79nT4XSfGr43+DfBu1mt9Rv0F0V6rbJmScj6Ro+Pev6BoYY7aJIokWKJFCoiLhVA4AAHQUDemh4D+37/wAmgfEj/r0g/wDSqGvzo/4Ja/8AJ19h/wBgm9/9BWv0X/b9/wCTQPiR/wBekH/pVDX50f8ABLX/AJOvsP8AsE3v/oK0Atj9maKKKCQooooAKKKKACiiigAooooAKKKKACiiigAooooAK+WP+Cmf/JoPin/r7sP/AEqjr6nr5Y/4KZ/8mg+Kf+vuw/8ASqOga3PxTooooNAooooAKKKKACiiigAooooAKKKKACiiigAooooAKKKKACiiigAooooAKKKKACiiigAooooAKKKKACiiigAooooAKKKKAPbP2XZQviTWYuctaK3tw4H9a+j6+Zf2YZCPHGox8bW052P1Esf+Jr6ar82zxWxsn5L8j7jKXfCr1Z4z8bbg6b8Qfh1fFfMSK+D7AcE7JYSR+or9vq/Dj9oy4jtNd8DTzNsiiuZndvQBoCTX7j19hk2uBp/P82fMZp/vc/l+SPzl/aSb+y/+CpHwhnmQrHcW2nhCMHdumuYwf++uPwr9Gq/On9rr/lJl8Cf+vTSv/Tjd1+i1eyeUz85vCytpX/BYLxHbwuSlxakybgMkNpMUpH/fWPyr9Ga/OQGbTf8Agse2QjJqFvwc8hRoX890X5V+jdAMKKKKBBRRRQAUUUUAFFFFABRRRQAUUUUAFFFFABRRRQAUUUUAFFFFABRRRQAUUUUAFFFFABRRRQAUUUUAFFFFAH5Pf8E7v+T6vG3/AF6at/6Vx1+sNflV+wNZpp/7f/xEtYyzRwR6zEpfqQL1AM/lX6q0DYUUUUCCiiigAooooAKKKKACiiigAooooAKKKKACiiigAooooAKKKKACiiigAooooAKKKKACiiigAooooAKKKKAPz7/4LCf8k2+H3/YWn/8ARIr7u8Jwpb+FdGiiQRxpZQqqKMBQEAAFfCP/AAWE/wCSbfD7/sLT/wDokV94+GP+Ra0n/r0i/wDQBQPofnx+3ukmq/twfs+aWXEcT3OnBW25KmTUwpPv90cV+jVfnR+3F/yf9+zr/wBfekf+nU1+i9AM/Jf9ta7S6/4KCxRoGDW9jaxvkdT9mZ+PbDD9a0Kyv2u/+Ui17/16W/8A6bq1a/P+IX/tUV/d/Vn2uS/7vL1/RHMfE/8A5J34j/68Zf8A0E18V19qfE//AJJ34j/68Zf/AEE18V16nDv8Gfr+h5+c/wAWHoFFFFfWHzwUUUUAFFFFABRRRQAUUUUAFFFFABRRRQAUUUUAFFFFABRRRQAUUUUAFFFFABRRRQAUUUUAFFFFABRRRQAUUUUAFfov/wAEdP8AkZfih/16WH/oc9fnRX6L/wDBHT/kZfih/wBelh/6HPQJ7H6eUUUUGYVxU/wT+Hd1PJNN4C8MTTSMXeR9GtyzMTkkkpySe9drRQAyONYkVEUIijCqowAB2FPoooAqarpNjrunz2GpWdvqFjOuya1uollikX0ZWBBH1rB0L4WeC/C+pR6ho3hDQdJv4wQl1Y6ZBDKoIwQHVQRkEg811NFABVPVtIsde06fT9TsrfUbCddstrdxLLFIM5wysCCOB1q5RQBy+g/C7wZ4V1FdQ0XwjoWj36qVW6sNNhglAIwQGVQcH611FFFAFLV9G0/xDps+narY22p6fOAJbW8hWWKQAggMjAg8gHkdqxdA+F/g3wpqC3+ieEtC0e+ClBdWGmwwShT1G5FBwfTNdPRQAUUUUAFFFFABRRRQAUUUUAFFFFABRRRQAUUUUAFFFFABXyx/wUz/AOTQfFP/AF92H/pVHX1PXyx/wUz/AOTQfFP/AF92H/pVHQNbn4p0UUUGgUUUUAFFFFABRRRQAUUUUAFFFFABRRRQAUUUUAFFFFABRRRQAUUUUAFFFFABRRRQAUUUUAFFFFABRRRQAUUUUAFFFFAHrf7M83l/EG5XGfM0+Rc+n7yM/wBK+oK+W/2bP+SiSf8AXjL/AOhJX1JX5zn3++fJH22Uf7t82eC/tUBPJ8NEk+ZuuNo9v3Wf6V+6Vfht+0haJf6x4JtZc+XPPNG23g4LQg4/Ov3Jr6zJv9xp/P8ANnzWa/73L5fkj84P2yHnj/4KV/AY2yB5PJ0YEH+4dUuQ5/Bdx/Cv0fr86f2uv+UmXwJ/69NK/wDTjd1+i1e0eUz86NW/5TGaL/16N/6ZJq/Revzk/fan/wAFj/4FTT7f3BKnQv1O6X24H5/o3QDCiiigQUUUUAFFFFABRRRQAUUUUAFFFFABRRRQAUUUUAFFFFABRRRQAUUUUAFFFFABRRRQAUUUUAFFFFABRRRQB+UX7EtxJD/wUZ8cIjbVmuddRx6r9oLY/NR+Vfq7X5XfsmRJB/wU8+IscaLHGmq+IlVEGAoFy+ABX6o0DYUUUUCCiiigAooooAKKKKACiiigAooooAKKKKACiiigAooooAKKKKACiiigAooooAKKKKACiiigAooooAKKKKAPz7/4LCf8k2+H3/YWn/8ARIr7x8Mf8i1pP/XpF/6AK+Gf+Cv9mj/CDwPdEt5kWutEB2Ia3cn/ANAH619rfDiZ7j4eeF5ZXMkj6XaszMcliYVJJoH0Pgr9uWRYv2+/2d3dgiLdaSWZjgADVTkmv0Yr85v+Ch8SD9rr9n6QIoka6tVL45IF/HgZ9sn8zX6M0Dex+Sn7Z9q9l/wUJ80OP9Js7WQY7D7IUI/8dP51p1V/blBt/wBvzTHkVkSTTbTYxBwwMUi5HryCPwNWq+A4h/3mH+H9WfZ5L/Al6/ojmfiYjSfD3xGFGSLCY49ghNfFVfbnj9S3gTxIAMk6bcgAd/3TV8R16XDv8GovP9Dhzr+JD0CiiivrT50KKKKACiiigAooooAKKKKACiiigAooooAKKKKACiiigAooooAKKKKACiiigAooooAKKKKACiiigAooooAKKKKACv0X/wCCOn/Iy/FD/r0sP/Q56/Oiv0X/AOCOn/Iy/FD/AK9LD/0OegT2P08ooooMwooooAKKKKACiiigAooooAKKKKACiiigAooooAKKKKACiiigAooooAKKKKACiiigAooooAKKKKACvlj/AIKZ/wDJoPin/r7sP/SqOvqevlj/AIKZ/wDJoPin/r7sP/SqOga3PxTooooNAooooAKKKKACiiigAooooAKKKKACiiigAooooAKKKKACiiigAooooAKKKKACiiigAooooAKKKKACiiigAooooAKKKKAPV/2bP+SiSf8AXjL/AOhJX1JXy7+zTGz/ABBnKjhLCRj9N6D+or6ir85z7/fPkj7bKP8AdvmzxX4+Brnxf4AtolaSZrtgqKMklpIQAPxFfuFX4k/E6N774zfC6zgXfcSanAqrnGS1xEAM/UV+21fW5OrYGn8/zZ8zmjvi5/L8kfnL+1ZJ/aP/AAU6+CcMCM0lvbaWsgx6Xt1ISPYKc/nX6NV+c/x2b+0f+Cq/wwhtwZJbe1sxIOmMC4kP/jpzX6MV7J5jPzn0dlf/AILF60VII+ygcHuNFizX6MV+c/wwKzf8FbPHLIQ4W1n+ZecEWcAP65FfoxQJhRRRQIKKKKACiiigAooooAKKKKACiiigAooooAKKKKACiiigAooooAKKKKACiiigAooooAKKKKACiiigAooooA/LL9lSNo/+CoXxHDqVP9q+Ijhhjg3LkH8iK/U2vzE/Zx/5Sn/EP/r71n/0Kv07oGwooooEFFFFABRRRQAUUUUAFFFFABRRRQAUUUUAFFFFABRRRQAUUUUAFFFFABRRRQAUUUUAFFFFABRRRQAUUUUAfDH/AAV4s1f9n3wpd7iGi8UQxBexDWlySf8AxwfnX1r8Gbt7/wCD/gW6lx5k2hWEjbRgZNuhOPzr5f8A+CslrHcfsx6a7jLQeJbWRDnofIuF/kxr6K/Zrumvv2dfhbcSSCWSTwtpbO/q32SLP65oH0Pi7/gptGLT4+/AS9hLR3P2or5inkbLq3K4+hY1+jNfnN/wVxVLPXPgpqTqI4obrURLcAcqA1mwBPXs5H41+jNAPY/Kr/goZG9n+3J4NllUhJ9GsmjIIO4Ge5TP/fQP5UytH/gplb/Zv2vvhhehtxm0mzgKEcAC+n5/8iH8qzq+D4iX76D8v1Psskf7mS8zJ8WxtL4V1lFGWaymAHuYzXw1X3frEXn6TexZxvgdc+mVIr4Qrr4cfuVV6fqc2dL3qb9f0CiiivsT5oKKKKACiiigAooooAKKKKACiiigAooooAKKKKACiiigAooooAKKKKACiiigAooooAKKKKACiiigAooooAKKKKACv0X/AOCOn/Iy/FD/AK9LD/0Oevzor9F/+COn/Iy/FD/r0sP/AEOegT2P08ooooMwooooAKKKKACiiigAooooAKKKKACiiigAooooAKKKKACiiigAooooAKKKKACiiigAooooAKKKKACvlj/gpn/yaD4p/wCvuw/9Ko6+p6+WP+Cmf/JoPin/AK+7D/0qjoGtz8U6KKKDQKKKKACiiigAooooAKKKKACiiigAooooAKKKKACiiigAooooAKKKKACiiigAooooAKKKKACiiigAooooAKKKKACiiigD1/8AZi/5Hy//AOwZJ/6Nir6cr5p/ZfRT4w1RsfMLAgH2MiZ/kK+lq/N88/31+iPuMp/3VerPL9cgOp/tS/BuwBEZl1vTUDnnG++Rentiv2or8aNAt/7T/bc+D9sE88RahYTFP7pW5d8/gFB/Cv2Xr7PKlbBU15HymYu+Kn6n50eNc6v/AMFe/CltGNjWtom4t0bbps0px+Bx9a/RevzntP8Aiaf8Fi7tpDvFha/utvRf+JKoOfxkf86/RivVPOZ+dH7Nx/tL/gqR8X57fLx29pqHmE8bds1tGev+0QK/Revzo/Yv/wCJj/wUV/aBv2+R4Tq1qEHQj+04lz/5CH5mv0XoBhRRRQIKKKKACiiigAooooAKKKKACiiigAooooAKKKKACiiigAooooAKKKKACiiigAooooAKKKKACiiigAooooA/Mn9ny1ks/wDgqp8QY5MBjcatIMHPDYYfoRX6bV+a3wS/5Sv+Pv8AuIf+io6/SmgbCiiigQUUUUAFFFFABRRRQAUUUUAFFFFABRRRQAUUUUAFFFFABRRRQAUUUUAFFFFABRRRQAUUUUAFFFFABRRRQB8l/wDBUG0e4/ZK1iRMbbfUrKR8nt5u3j8WFeofscXaX37LPwvkjDKo0K2iIbrlF2n9VNcb/wAFHNPF/wDscePSIzJJAbGZMH7uL6Dcf++S1an7Al//AGj+yD8N5fN83baTw7vTZdTJj8NuPwoH0PnT/gsRZiTwR8N7vfgxajdxbcdd0UZzn/gH61+gWk3h1HS7O7ZQjTwpKVHQFlBx+tfD3/BXqxMnwG8I3ny4i8Sxw8/e+e1uDx7fu/5V9f8AwjvV1L4U+C7tQwW40WylAfrhoEPP50B0Pz3/AOCrNubP41fCLUWUBGgdN4+8dlyjEfhvGPqa5yu3/wCCv9r9lvvg/qqpsEcupRyTZ6YNoyDH4Oen9K4iviOI171J+v6H1uRv3Zr0/UQgMpBGQeCD3r4JkjaKV42GGUlSPcV9718KeIIPs2u6lDt2eXcyLtPbDEYp8OOzqr0/UM7WlN+v6GfRRRX2x8sFFFFABRRRQAUUUUAFFFFABRRRQAUUUUAFFFFABRRRQAUUUUAFFFFABRRRQAUUUUAFFFFABRRRQAUUUUAFFFFABX6L/wDBHT/kZfih/wBelh/6HPX50V+i/wDwR0/5GX4of9elh/6HPQJ7H6eUUUUGYUUUUAFFFFABRRRQAUUUUAFFFFABRRRQAUUUUAFFFFABRRRQAUUUUAFFFFABRRRQAUUUUAFFFFABXyx/wUz/AOTQfFP/AF92H/pVHX1PXyx/wUz/AOTQfFP/AF92H/pVHQNbn4p0UUUGgUUUUAFFFFABRRRQAUUUUAFFFFABRRRQAUUUUAFFFFABRRRQAUUUUAFFFFABRRRQAUUUUAFFFFABRRRQAUUUUAFFFFAHtn7LsanxHrT4+YWqgH2L8/yFfR9fPP7LKA6j4hfHIihAP1L/AOH6V9DV+aZ0742fy/JH3WVL/ZY/P8zkvg5bf2r/AMFAfhxAcgQyCQbOvyQTSc/lz7V+wtfkd+ynb/b/APgoxoL5K/Yra5fgZ3Z0yRfw/wBZ+nvX64195l6thKS/ur8j47Gu+JqerPzo+Df/ABOP+CsPxGuU/dra2lzuVuS22G3i4/E5r9F6/On9kE/21/wUl+PGon98lrHqlsHk5ZHXULeMY/CNhn0+tfotXecTPzp/4Jzf8Tb9qf8AaC1hD50bXc2Jn++fMvpWHXnnZk/QV+i1fnT/AMEmwdW8W/HDXH/em4u7HZOv3X3yXjtjHH9w/jX6LUA9wooooEFFFFABRRRQAUUUUAFFFFABRRRQAUUUUAFFFFABRRRQAUUUUAFFFFABRRRQAUUUUAFFFFABRRRQAUUUUAfnB8I7IWP/AAVm8dxh9+6G6lyRj79tC+Pw3Y/Cv0fr83PAV1Jb/wDBXjxPGmNs6Txvkdhp0bfzUV+kdA2FFFFAgooooAKKKKACiiigAooooAKKKKACiiigAooooAKKKKACiiigAooooAKKKKACiiigAooooAKKKKACiiigDwv9uPT/AO0v2TfiZFtd9ul+diMc/u5EfP0G3J9s1x//AATR1D7Z+x74Qh3I32S5v4cKeVzdyvhvf58/QivVP2otP/tT9m34p2+2RmPhjUnRYhlmZbaRlAHfJUDFeEf8Ep9QF7+y08OUP2TXryAhTkjKRSc+h/efligfQb/wVa0/7b+y3FNtRvsmv2k2XHK5SZMr7/Pj6E171+y/qH9qfs2/Cy43O7Hwxpqu0hyzMttGrEnvyDzXln/BSzTxe/seeMJiEP2S4sJwWGSM3kMfy+h/eflmuu/Yc1L+1P2TPhnNl226X5GX6/u5Hj/L5OPbFAdD5v8A+Cwmm+b8Nfh9qGzPkavPBv3dPMh3Yx7+V19vevI9OuPtdhbT53eZEj5xjOQDX0J/wVu0wXf7N+hXQCb7TxNbsWbrsa2uVIH4lT+FfNXgyf7V4P0KfJPmWED5PXmNTXx3Ea9ylL1/Q+nyN6zXobNfEfj+D7N458QxYIC6hcAZ648xsfpX25Xxp8XLf7N8SvECY25uS/XP3gG/rXJw6/304+X6nXnS/dQfmcfRRRX3h8iFFFFABRRRQAUUUUAFFFFABRRRQAUUUUAFFFFABRRRQAUUUUAFFFFABRRRQAUUUUAFFFFABRRRQAUUUUAFFFFABX6L/wDBHT/kZfih/wBelh/6HPX50V+i/wDwR0/5GX4of9elh/6HPQJ7H6eUUUUGYUUUUAFFFFABRRRQAUUUUAFFFFABRRRQAUUUUAFFFFABRRRQAUUUUAFFFFABRRRQAUUUUAFFFFABXyx/wUz/AOTQfFP/AF92H/pVHX1PXyx/wUz/AOTQfFP/AF92H/pVHQNbn4p0UUUGgUUUUAFFFFABRRRQAUUUUAFFFFABRRRQAUUUUAFFFFABRRRQAUUUUAFFFFABRRRQAUUUUAFFFFABRRRQAUUUUAFFFFAH0B+ytGwj8TSY+Um2UfUebn+Yr3uvDv2WogNG16XPLXEa4+in/Gvca/L84d8dU+X5I+9y1WwkPn+bGfsG239p/t56/OMqLTSbuQgDOcCGLn0+9n9K/Vuvy7/4Jl2v239rb4o6kA22DS7q3yvKfNew4yfU+Vx+NfqJX6Pho8tCEeyX5HwuIfNWm/Nn50/8E7j/AG9+1p+0Jr2RP5l5c/v8bSfOv5X+7x12Z6cYr9CNcvzpWi6hegoDbW8kwMn3flUnn24r89/+CSx/tjxH8bdfYib7XeWPl3GNpbc927fLxjOUPSvuP40X/wDZXwe8dX3yj7NoN/NmQ4X5bdzz7cV0mD3Pir/gj1p/l/D74iX21x52qW0O4j5TsiY4Hv8AvOfqK/Qivhv/AIJFaf5H7PXia8ZXVrjxPMg3D5WVLW2wR+LMPw9q+5KAe4UUUUCCiiigAooooAKKKKACiiigAooooAKKKKACiiigAooooAKKKKACiiigAooooAKKKKACiiigAooooAKKKKAPzk0G2jtf+CxGtpEu1TbmQjJPzNo0bMfzJP41+jdfnRpP/KYzWv8Ar0X/ANMkNfovQNhRRRQIKKKKACiiigAooooAKKKKACiiigAooooAKKKKACiiigAooooAKKKKACiiigAooooAKKKKACiiigAooooA5b4p6b/bPwx8X6ftZ/tWj3kG1PvHdC64HvzXx1/wSE1HzfgV4wsMp+48SPPgfeG+1gXn2/d8fQ190XdtHe2s1vMN0UyGNwDjIIwf51+en/BH67kg0L4qaNNhZ7K+sZHixkqXSdDz0PMR6envQPofS/7d2n/2n+yP8SoeBt09JuVz/q543/8AZfwrnv8Agm3qBvv2OvA6HcWtpL+Esxzn/TZ2GPYBgPwr0v8Aah006t+zb8UrZQ7O3hnUWRUGSzLbOyj8SAK8I/4JT6it9+y00IKk2evXkB2nJyVik59D+8/LHrQHQ1v+Cn2nfbf2SNdm/wCfPUbGf7ueswj69v8AWdfw718XfCuf7R8OfDr88WcacnP3Rt/pX37/AMFANM/tb9j/AOI8AVm2WtvcYU4P7u7hkz/45mvzv+BVx9p+FmiHgsglQgdsSvj9MV8txDG+HhL+9+jPockf76S8v1R3tfIvx4t/s/xT1nAAWQQuAPeJM/qDX11Xyt+0dB5PxHZv+etpE/T6r/7LXi5BK2La7xf5o9fOFfDp+a/U8tooor9DPiwooooAKKKKACiiigAooooAKKKKACiiigAooooAKKKKACiiigAooooAKKKKACiiigAooooAKKKKACiiigAooooAK/Rf/gjp/wAjL8UP+vSw/wDQ56/Oiv0X/wCCOn/Iy/FD/r0sP/Q56BPY/TyiiigzCiiigAooooAKKKKACiiigAooooAKKKKACiiigAooooAKKKKACiiigAooooAKKKKACiiigAooooAK+WP+Cmf/ACaD4p/6+7D/ANKo6+p6+WP+Cmf/ACaD4p/6+7D/ANKo6Brc/FOiiig0CiiigAooooAKKKKACiiigAooooAKKKKACiiigAooooAKKKKACiiigAooooAKKKKACiiigAooooAKKKKACiiigAooooA+l/2YIivg3VJMDa1+Vz9I0/x/WvZK8n/ZpiEfw9uGGcyX8jHP+5GP6V6rLIsMTyN91QWP0FfleZvmxtT1P0DAaYaHodd/wSYtDqHxK+MWr4LBFtot6n5f3s07dP8Atnx+Nfox4q1L+xvC+sahvMf2Szmn3qMldqFsgfhXwD/wR5sD/wAI18UNUYKZLq+sYWfPJ2JM3T/tr+pr7X+Pmo/2P8CviNf5dfsvhvUp8x/eG21kbj34r9SiuWKR+ezfNJs+Ov8Agj5p3l/DLx/f7FHn6xDBvB5OyHdj8PM/U19U/tZaj/Zn7MfxUmJQbvDd/B85wP3kDx/n83Hvivnz/gklpv2T9m7XLkhN914nuWDL97attbKAfxDH8a9b/b31L+yv2Q/iTMWVd1lDBl+n7y5ijx9fmwPeqE9zgf8Agllpxsf2U7WbDj7ZrN7Pl+hwUj+X2/d/nmvr6vmf/gnDpv8AZ37HXgQsrJJctfTsG972cKR7FQp/GvpigTCiiigQUUUUAFFFFABRRRQAUUUUAFFFFABRRRQAUUUUAFFFFABRRRQAUUUUAFFFFABRRRQAUUUUAFFFFABRRRQB+dGk/wDKYzWv+vRf/TJDX6L1+dGk/wDKYzWv+vRf/TJDX6L0DYUUUUCCiiigAooooAKKKKACiiigAooooAKKKKACiiigAooooAKKKKACiiigAooooAKKKKACiiigAooooAKKKKACvzp/4Jk/8SD48/H7w8MKqXifJGPk/c3VynBPPHmcfWv0Wr86P2L2/sX/AIKJfH/Sc4W4Oq3SgHav/ISiYDb3wJT+R9aBn3l8TNL/ALb+HHivTtu4Xmk3dvtzjO+F1xnt1r4y/wCCQep+b8EvGWn78+R4hNxtx08y2hXOffyv096+75YknjeORFkjcFWRhkMD1BFfnb/wSFmawT4v6E7ljY3lgwycBiftKMQvb/VjP1HpQHQ+vP2tNNGrfsxfFOBgpCeG764+fpmOFpB+Pyce9flh+zncGb4bxpz+6upU5/Bv/Zq/X74q6Yda+F/jDT1DFrvRryABPvHdA68e/Nfjb+zBch/B2qQcZS/L+/zRoP8A2Wvnc9jfBt9mj28ndsTbumeyV80/tPwbfGOlz84ewCe3Ejn/ANmr6Wr57/ant9t/4dnx9+OdM567Sh/9mr5bJHbHRXdP8j6LNVfCyfa35nhFFFFfpZ8MFFFFABRRRQAUUUUAFFFFABRRRQAUUUUAFFFFABRRRQAUUUUAFFFFABRRRQAUUUUAFFFFABRRRQAUUUUAFFFFABX6L/8ABHT/AJGX4of9elh/6HPX50V+i/8AwR0/5GX4of8AXpYf+hz0Cex+nlFFFBmFFFFABRRRQAUUUUAFFFFABRRRQAUUUUAFFFFABRRRQAUUUUAFFFFABXNfEP4keGfhR4Wu/Efi3WbbQ9Gtvv3Ny33mwSERRlnc4OFUEnHArd1C/ttKsLm9vJktrS2iaaaaQ4WNFBLMT2AAJr8KP2vP2m9W/aZ+KF3qjzTQeFrB3t9E01iQsUOf9ay9PMkwCx+i9FFA0rn2N8TP+CvunWV/Na+AvA0mp2yHC6lrd15AfHcQICcHsS4PqBXGaB/wWE8W292p1z4faLfWufmXT7ya2fHsX8wZ/Cvz4ooLsj90/wBnP9tr4b/tJSLp2jXk2jeJwhdtC1ULHO4HUxMCVlA5PyncAMlQK+gK/m20zU7zRdRtr/T7qaxvrWRZoLm3kMckTqcqysOQQRwRX7efsL/tMP8AtJ/B5LvVXj/4S7RJBY6ukYC+acZiuAo6CRQfbcj4AAFBLVj6NooooJCvlj/gpn/yaD4p/wCvuw/9Ko6+p6+WP+Cmf/JoPin/AK+7D/0qjoGtz8U6KKKDQKKKKACiiigAooooAs6fYXWrX1vZWNtNeXlxIsUNvbxl5JXY4VVUckkkAAdc19wfBj/glF468babb6p441u28DW0wDrp6wfa77H+2oZUjJ/3mI7qDXuf/BMv9k7T/Cfgqy+LPiSxS48S6whfRkmXP2G0OVEqg8B5Rk7uoQrgjcwr73oJbPgKf/gj94Fax2Q+O/EUd7j/AFzwwNHn/cCg/wDj1fNXx8/4JmfEj4Q6dc6z4eni8f6FbqXlbT4GivYlHVmtyW3D/cZj1JAAzX7JUUCuz+a4gqSCCCOoNNr9DP8AgqD+ylYeELiH4teFbNbSy1G5FvrtnAgWOO4fJS5AHTeQVf8A2ip6sa/POgtO4UUUUAFFFFABRRRQAUUUUAFFFFABRRXrfwC+G8PizVZtX1KIS6bYOFSFxlZpsZwfUKMEjvle2a5sTiIYWk6s9kb0KMsRUVOG7MzwN8C9f8ZW8d5Ls0nT35Wa5BLuPVU6ke5IHpXpEH7LukLFibWr2SX+8iIq/kc/zr2oDFLX59WzrF1ZXjLlXZH2NLK8NCNpK78z5v8AE/7Mup2MLzaJqMepBQT9nnXypD7A5Kk/XbXjl7Y3GmXctrdwSW1zE22SKVSrKfQg19515d8cvhrB4r0CfVrSELrFjGXDKOZoxyyH1IGSPpjvXpZfndR1FSxOqfX/ADOHG5VBQdSho10PlWiiivuD5UKKKKACiiigD6w/Z5iMfwytGJz5k8zD2+bH9K7jxPP9l8N6tNz+7tJX4OOiE1ynwKh8j4WaICoDMJnOO+ZnwfyxWz8TLj7N8PfEb5AzYTJz/tIV/rX5ViF7THzXeb/M/QKHuYSL/u/ofSf/AASH04RfATxZfcBp/EskP3ecJa2569x+8P6+tfQv7ZGonS/2WfihOM/NoVxBw23/AFi+X/7N079K8l/4JY6cbH9lO2mIcC81m8nG4cHBSPj2/d/nmuv/AOCieoDTf2OviE+U3ypZQKrnG7dewKcepwSfwr9VPzzqc7/wTAsBafslaLMCD9q1K+mOBjGJSnPr9yrf/BTLU/sH7IHiqDeE+23dhBjGd2LqOTHt/q8/hW7/AME9tPbTP2O/hzC24loLuf5lwcSXs8g/9C/GvOv+CsWpfYf2YbCDcy/bPEdpBhehxDcSYPt+7/MCgXU9e/Yi0z+yf2T/AIZQ7PL3aSs+C2f9Y7SZ/Hfn2zXuNea/s06YNG/Z1+GFnsCNF4Z00OAcjebaMsc/7xNelUCCiiigAooooAKKKKACiiigAooooAKKKKACiiigAooooAKKKKACiiigAooooAKKKKACiiigAooooAKKKKACiiigD86NJ/5TGa1/16L/AOmSGv0Xr86NJ/5TGa1/16L/AOmSGv0XoGwooooEFFFFABRRRQAUUUUAFFFFABRRRQAUUUUAFFFFABRRRQAUUUUAFFFFABRRRQAUUUUAFFFFABRRRQAUUUUAFfnP8Jj/AMI5/wAFZ/H9k3ym/tbjAlHzHfbQXHy/lke1foxX5z66D4d/4LB6RcHKR6rarv28786S8S59PmjX8qBo/Rivzn/4J0f8U/8AtWftA+HWJVo7qf5HGX/c30sZyRx/y059c8V+jFfnN+ymp8O/8FNfjZpwH7u9h1OXajHbue8t5gxz3wzfix7UAforPAl1BJDKoeKRSjqejAjBFfh3+zOjWEnizTZGDPa3EQJXoT+8Ukf98/yr9yK/FDwTaHQf2hPi1o53K1vq95Htflv3d3InJHHevGziPNgany/NHqZW7YuHz/Jnq9eG/tSwbtJ0Cf8AuTypnHqqnr/wGvcq8g/act9/gawlAJMeoID6YMcn9cV8LlUuXG035/ofX5gr4Wf9dT5jooor9TPgAooooAKKK9U+CPwpTxvfPqepof7GtHC+X0+0Sdduf7o4z9QPXHNiMRDC03VqPRG9GjOvNU4bs47wv8PvEHjE50rTJbiEHBnbCRA/7zYH4Dmuy/4Zu8XeXuzp+cZ2faDn6fdx+tfUVtbxWkEcEESQwxqFSONdqqB0AA6VJXxFXiDESl+7ikvvPqqeT0VH322/uPifxR8PvEHg451XTJbeEnAnXDxE/wC8uR+B5rnK+9rq1hvbeSC4iSeCRSrxyKGVgeoIPWvl343fClPBF7HqWmI39jXblfL6/Z5Ou3P9084+hHpn2stzlYuXsqytJ7dmeXjcteHj7Sm7x/FHldFFFfTHhBRRRQAUUUUAFFFFABRRRQAUUUUAFerfCD9lz4ofHVPP8G+ErzUdPBKnUpitvaAg4IE0hVWI7qpJ9q94/wCCev7GVt8fNbufGXjK1eTwNpM3kxWhJQancgAlCRg+WgILY6khc/ex+vemaZZ6Lp9vYafaQWFjbIIoLW1jEcUSDgKqqAAAOwoJbsfj8f8AglP8bhbebv8ADJfbu8n+0n35/u/6rbnt1x714P8AF39mf4m/Ash/GnhG+0qzZtiagm2e0YnoPOjLICeoUkH2r+gOqWs6NYeItLutM1Wyt9S067jMU9pdxLLFMh6qysCCD6GgXMfzc0V9f/8ABQL9jiH9nfxNa+JvCdvKPAWtSmKOFmL/ANnXON3kFjklGAZkJyflYHoCfkCgsKKKKACiiigAooooAK/Rf/gjp/yMvxQ/69LD/wBDnr86K/Rf/gjp/wAjL8UP+vSw/wDQ56BPY/TyiiigzCiivir/AIKGftpXXwJ0uDwP4MuVj8barb+dcXy4Y6ZbEkBgOnmvg7c/dA3Y5U0D3Pfvi/8AtTfC74FMYPGHi2zsNR27l0y3DXF2QemYowzKD2LAD3rw9f8Agqv8ETdeUV8SrHuK+edNXZj1x5m7H4Z9q/HzUNRu9Xvri9vrqa9vbhzLNc3EhkklcnJZmOSST1JqtQVyn9BHwj/aR+G3x0iY+CvFllq9yi75LElobpB3JhkCvgeoGPevS6/m70XXNR8N6taappN9caZqVpIJbe7tJWjlicdGVlIIP0r9jv2A/wBsV/2jvCdz4e8TSRJ490OJWndAFGo23Ci4CjowYhXA4yykY3bVBNWPraiiigkKKKKACiiigAooooAKKKKACiiigAooooA8B/b18SXXhT9kX4kX1oxSaSyisiVODsuLiKB//HZWr8Kq/fP9rv4eXXxU/Zq+IHhqxiae+uNONxbQoCWllgdZ40AHUs0QA9zX4GUFxCiiigoK+5f+CR/ia6074++JNFVm+w6loEkskYPHmwzxbGP0WSUf8Cr4ar9Bf+CQnw8ub74i+M/G8kTCx07TV0qJ2HytNNIkjYPqqwjP/XQetAnsfqdRRRQZhXyx/wAFM/8Ak0HxT/192H/pVHX1PXyx/wAFM/8Ak0HxT/192H/pVHQNbn4p0UUUGgUUUUAFFFFABVixs31C+t7WMqsk8ixKW6AsQBn86r1JFK8MiSRu0ciEMrqcFSOhBoA/o/0DRLXw1oWm6RYxiGy0+2jtIIx0WONQqj8ABWhXJ/Cfx/Z/FT4aeGfF1gytbaxYQ3e1Tny3ZRvQ+6tuU+6musoMgooooA8g/a+8PWvif9l74pWd2oaKLw/d3qhhn95bxmeM/wDfcSmvwLr91f27viFbfDr9lbx7cTzIlxqti2i20bdZZLkGJlHuI2kb6Ia/CqguIUUUUFBRRRQAUUUUAFFFFABRRRQAV9ffA3Tk0/4Y6PtXDzh5nPqWdsH8gB+FfINfWH7Pmtx6p8OLW2DAzWEskEi9+WLqfybH4GvmeIFJ4VNbcyv9zPdydpYh37f5HpdFFFfnp9mFIQCCCMg0tQX17Dp1nPd3DiK3gjaWRz0VVGSfyFCTbshPTc+H/E+nrpPiXVrFBhLa7mhUegVyP6Vl1c1i/bVtWvb5hhrmd5iPQsxP9ap1+ywTUUpbn5nKzk7bBRRRVkBRRRQB9lfB+IQ/DTw+ozzb7ufdif61D8a7j7N8LtefOMxomRz96RV/rWn8N4jD8PvDik5zp8Dce6A/1rmf2hZ/K+GN6nP72eFOD/thv/Za/LKX7zMV5z/U++m+TBP/AA/ofod/wTn0waZ+x14BygWS4F7cOQc53Xs+0+3y7a5v/gqNqYsP2TtTg3Kv23VbK3AIyThzJgf9+/0Nen/sYaaNJ/ZV+GEChQG0WGf5V2jMmZDx/wAD69+teD/8FctTNr+zr4ds1cq114mg3DGQyLbXJPPb5in5V+pn571PoH9j/Tf7K/Zc+F0O1l3eH7SfD9f3kYkz9DvyPavmj/gr9qBj+Dngmxy+JteM+Afl+S3kHI9f3nH419gfA7TBovwV+H+nBBGLTw/p9vtByF220a4z36V8Q/8ABXxjexfCDSAxQ3t5qBD9VXAtV5Hf/WfoaAW595/DrTf7H+H3hiwwi/ZdLtYMR/dG2JV49uK6KmRxrEioihEUYVVGAAOwp9AgooooAKKKKACiiigAooooAKKKKACiiigAooooAKKKKACiiigAooooAKKKKACiiigAooooAKKKKACiiigAooooA/Oh/wDiWf8ABYxNvz/2jafPn+DGiHp/36H5mv0Xr86NW/5TGaL/ANejf+mSav0XoGwooooEFFFFABRRRQAUUUUAFFFFABRRRQAUUUUAFFFFABRRRQAUUUUAFFFFABRRRQAUUUUAFFFFABRRRQAUUUUAFfnR+0wB4d/4Kh/B29UYN/a6fuKfISXuLmDk9+APwwK/Revzo/4KCf8AEi/bI/Z719vlVLuz+aTiP9zqKOef+2nPtigpH6L1+dHhv/inf+CwGu2x4XU7RvLMnVt2lRynbj0MbD6A1+i9fnR8U/8Aimv+CtXgO+H7s6haQZMfJbfa3Fvznp0x9OaBI/Revxr8XWf9hftyfFu0wFFxfXs+0DaMyTJNnHc/MfzJr9lK/If9pWz/ALE/4KKeLY+kd9FBKm45J3afEzfT5lb8BXnZjHmwlVeTO7APlxNP1R0FeY/tFW/nfDWd8Z8q5ifOenO3/wBmr06uC+OkHn/CzWxgZUROCe2JkJ/TP51+bYGXLi6T/vL8z7vGK+HqLyf5HyDRRRX60fnQUUUUAFfanwz0SPw/4C0SzRdrfZUlk46u43t+pP5V8V19ueAdTTWfBWh3kbbhJZx7sdmCgMPwIIr5LiJy9jTS2v8A8N+p9FkqXtJvrY36KKK+EPrgrl/ibosev+AdctHXcwtXmj46Og3r+qiuorA8fammjeCdcvHYL5dnIFJ7sVKqPxYgVvQclWg4b3VvvMayTpyUtrM+I6KKK/YT81CiiigAooooAKKKKACiiigAooooA/f/APZZ8CW/w2/Z3+H2gW8SxNDo8E84XHM8y+bMfxkkc16pXnv7Pfiq28bfArwBrdqytFd6HZsQvRHESq6f8BYMv4V6FQZBRRRQB4x+2P4Et/iJ+zH8RNLniWSSHSZtRt89RNbr56YPbJjxn0Y1+Cdfv/8AtUeKrfwZ+zd8StVumVUTQbuBN3RpZYzFEp+ryIPxr8AKC4hRRRQUFFFFABRRRQAV+i//AAR0/wCRl+KH/XpYf+hz1+dFfov/AMEdP+Rl+KH/AF6WH/oc9Ansfp5RRRQZhX8/P7S3j25+Jvx98e+I7mUy/a9XnSAlt223jYxwrn2jRBx6V/QNX88nxw8IT+AfjJ438PXEZifTtZu4FBBG5BK2xhnnDLtYexFBUTh6KKKCwr3D9inx/c/Dn9qL4eahBL5cV5qkWlXILYRobkiBt3IGF3h+ehQHtXh9eufsk+ELjxx+0x8NdKt4zL/xPLa7lUA/6mBxPL06fJG3NAH770UUUGQUUUUAFFFFABRRRQAUUUUAFFFFABRRRQAV+TP7f/7C2q+AfEeq/EfwJp0moeEL+V7vUdPtI8vpUrHc7BB1gJy2QMJyDhQDX6zVz3i74h+FfAEMc3ifxNo/hyGT7kmr38Vqrc44MjDNA07H85tFfsb8TPhj+xn8VdQm1HVvEXw/sdTmO6S90fxRbWTuT1ZljmCMT3LKSfWud8Ofsj/sa29xFfJ4n0LXIFPyx3HjGNoSR6+XKucHtnHqKC7n5s/A/wCAvjH9oLxjB4f8I6ZJdOWX7VfOpFrZRk/6yZ8YUcHA6tjCgniv3H/Z++B2h/s8/C7SvBmh5mS2Blu71kCveXLAeZMw7ZIAAydqqq5OKq+CfG3wa8DaTb6F4U8SeCdG09TiKx0zUbSNSx77Vblj3PU16ZbXUN7bxz28qTwSDcksTBlYeoI4NBLdyWiiigkK+WP+Cmf/ACaD4p/6+7D/ANKo6+p6+WP+Cmf/ACaD4p/6+7D/ANKo6Brc/FOiiig0CiiigAooooAKKKKAPub/AIJ4fts2XwYmb4eeObv7P4OvZzNp+pvyumzt95X7+U55z/C2SeGYr+stjfW2qWUF5Z3MV3aXCLLDcQOHjkQjIZWHBBBBBFfziaJ4f1TxNfrY6Ppt3qt84yttYwNNIw9lUE96+jvhNL+1l8D0WDwd4Z+I+mWAYsdOk8O3VxaEnr+5lhZAT3IAPvQS0ftrWT4q8V6N4H0C81vxBqdro+kWaeZPeXkojjjHuT3PQDqSQBX5dal+15+2bZ24W58D6xYGQYSV/Bc6tn1G6PB/Kvnv4pP+0R8a71LnxtpHjrXzG26OCfSLhLeJueUhSNY0PJ5VRQKx1v7dH7Xz/tN+Nbax0QTWvgXRGYafFKCj3cpGGuJF7ccKp5C56FiB8vVf1jQtS8PXhtNV0+60y6AyYLyBonA/3WANUKCwooooAKKKKACiiigAooooAKKKKACu1+FfxFm+HniEXBDS6dcAR3cC9SueGH+0OcfUjvXFU+NGldURSzscBVGSTWNalCtTdOorpmlOpKlNTg9UfdOh69YeJNOiv9Nuo7u1lGVkQ9PYjqD7Hmr9fG3hzSvHnh2YXejabrtoX5LQWkuxx7jbhh9c13A+JfxZtYB5uj3jBeskmkOM/XCgV8FWyVqX7mrFrzdmfX0s0Tj+9g0/JaH0gzBFLMQqgZJPQV89/HX4wW+p20nhzQ5xPAxxeXcZ+V8H/Voe4yOSOD0HeuL8S6/8RfFkTQajDq72zdbeGzeKMj0IVRu/HNcTf6RfaWQLyyuLQngefEyZ/MV6uXZRTo1FVrTUpLZLY8/G5lOrBwpRaT3bKdFFFfXHzgUUUUAFFFFAH3J4Qh+z+EtEi27PLsYF2+mIwMV51+01P5fgGzj4zJqEYweuBHIc/oPzr1HSIhBpVlGDkJAign2UV47+1HPt8P6JBkfPdO+PomP/AGavy/LvfzCD87/qfeY33MHL0P2I+AWmnR/gT8ONPIcG18N6bAQ/DDbaxrz78V8af8FhtS8r4ffDuwy/7/VLmfaPunZEq8+/7zj8a+9PC+mf2N4a0jT9hi+yWkMGwtu27UC4z36da/Pz/gq3/wATjx78C9E6LNd3m7fyjeZLZoMjvjB/Ov1A/P1ufoRoOm/2PoenWACL9lto4MR/dG1QvHtxX58f8FJt2r/tJfs/6OMx77xcSD5uZLyBfu+2z15zX6LV+dH7Zf8AxNP+CjfwA0/7otxpN1vXkkjUpm24/wC2Q/Oga3P0XooooJCiiigAooooAKKKKACiiigAooooAKKKKACiiigAooooAKKKKACiiigAooooAKKKKACiiigAooooAKKKKACiiigD86NW/wCUxmi/9ejf+mSav0Xr86NW/wCUxmi/9ejf+mSav0XoGwooooEFFFFABRRRQAUUUUAFFFFABRRRQAUUUUAFFFFABRRRQAUUUUAFFFFABRRRQAUUUUAFFFFABRRRQAUUUUAFfnT/AMFZx/Yvib4J+IVPlfZLu98yY/Nt2vaOvy98Yc9K/Ravz+/4LB6b5vwx8AahtU+RrE0G4/eHmQlsD2/dfoKBrc/QGvzp/bPxoX/BRL4A6ucqlx/ZdqxPyKP+JjKpYt3wJRkegHrX6AeE9S/tnwro2obmf7XZQz7n+8d0YbJ9+a/P/wD4Kcj/AIR/46/ALxEfkVLt/wB4/K/ubq2k6DnjzOfWgEfotX5Rft12f9jft76LdAbTf6Vaykqu0nKTQ8nv9zr6cdq/V2vy8/4KcWh0/wDav+FurEEJNpltblm+7hL2UnAHOcS/yrmxMeahOPdP8jfDPlrQfmvzMquT+LEP2j4b+IU44tHfn25/pXWVh+OoPtPgnxBFwN+n3C5Izj923Nfk+HfLWhLzX5n6PXXNTkvJnxBRRRX7CfmoUUUUAFe4fs/fFCDRyfDWqzCG3lk3WcznCo56oT2BPI98+teH0Vx4vCwxlJ0qnX8GdOHryw1RVIH33RXyT4O+OviXwlAlq0keqWScLFeZLIPRXBz+ByB6V2//AA1S/l4/4RlfMx977dxn6eX/AFr4OrkeMhK0EpLvdfqfXU82w0o3k7P0/wAj3+vnP9oL4nW+slfDelzCa3hk33kyHKu46Rg9wDyffHpXK+Mfjr4l8WwParJHpdk/DRWeQzj0Zyc/gMA+ledV7eWZNKhNVsRutl/meVjszVaLpUdnuwooor60+dCiiigAooooAKKKKACiiigAooooA/RD/gmP+13p3hBD8JfGN/HY2FzcNPoN/cuEiilc5e1ZjwN7HchP8TMM5ZRX6h1/NZX1R8Df+CjfxY+DOmwaRcXVt4z0KBQkVrrgZ5oVH8Mc6kPjsA+8AcACglo/auivzPP/AAWRuTa7R8Johc7f9Z/wkJ2Z9dv2XOPbd+NfPfx1/wCCh3xX+N+m3Gj/AGy28JeHpwUlsNDDRvOhyCsszEuwIJBVSqkdVNArM9f/AOCmX7XenfES6g+F3g6/jvtD064FxrGo2zh4rq4UfJDGw4ZY8ksehbA/g5+AaKKC1oFFFFABRRRQAUUUUAFfov8A8EdP+Rl+KH/XpYf+hz1+dFfov/wR0/5GX4of9elh/wChz0Cex+nlFFFBmFfnN/wU5/ZF1LxLdt8XvCFi17PDbrF4gsbdd0hSMYS6UdW2qArgdFVWxgMR+jNFA07H81lFftP8cP8Agm98J/jFqNxq9lb3PgrXJ2Ly3GibVgmc9WeBgVz3OzYSeSTXg6/8Eb4Bdbm+LUhttxPljw6A+3sN32rGffH4UF3R+aQBYgAEk9AK/Vv/AIJofsiah8MtPn+JvjGxay8QarbeRpOnzriS0tWwWlcH7ryYAAxlVBz98geufAf/AIJ7/Cn4GalbawllceK/EUBDxajrjLIsDj+KKFQEU55BIZgRwwr6aoJbCiiigkKKKKACiiigAooooAKKKKACiiigArE8Z+NdB+Hnhq98QeJdVtdF0ayTfPeXcmxEHQD3JOAFGSSQACTVP4kfEjw78JPBupeKfFOpR6Xo1gm+WZ+Sx/hRF6s7HgKOSTX4oftZ/tdeJf2oPF7STvNpXg+zkP8AZehLJ8qDkCaXHDykE89FB2r3LA0rn1V+0D/wVjS707U9E+FGi3FvPIDFF4n1TapjHQvFbYOSRnaXIxwSnavzr8ReJdW8X6zc6vrmp3esapdNvnvL6ZpZZD6szEk1mUUGiVgooooAK9W+BP7TXj/9nfXob7wprUyWHmB7nRbp2ksbodw8WcAnpvXDDsa8pooA/Zn9nX/gpL8PPjbqtroGtW8vgXxLckJBBfzLLaXDnokdxhcMewdVySACScV9dV/NZX6e/wDBPf8AbxGtx2Hwv+JOqH+0xtg0LXLtv+PkdFtpnP8Ay06BHP3vuk7sbgho/Ravlj/gpn/yaD4p/wCvuw/9Ko6+p6+WP+Cmf/JoPin/AK+7D/0qjoEtz8U6KKKDQKKKKACiip7OzuNQvILS0gkubqd1iighQu8jscKqqOSSSAAOuaAGQwyXMqRRI0ssjBURASzEnAAA6mvt74C/8EsPHHxBsbPWfHepp4F0ubEg0/yvP1F06/MmQsOR/eJYd07V9HfsK/sBWvwih0/x98QLZLvxw6+bZaZJhotJyOGP96fHfomcDJG6vuOgls4f4S/Bbwb8D/DEOheDdEt9JtEUeZKq7p7lv78sh+Z2PqTx0GBgV3FFFBAUUUUAcz4/+Gvhb4qaBNovi3QbHX9MlBBhvYg+zP8AEjfeRvRlII7GvzY+P3/BKDxBoJ1LWfhdq8ev2AZpY/D9+PKu40/uRyk7JSO27Ycep6/qbRQNOx/NxqulXuhandadqNpPYahayNDPa3UZjlicHBVlOCCD2NU6/ZX9uf8AYcsP2gtHn8WeFYYbD4iWUOeAFj1aNRxFJ6SADCP9FbjBT8dNS0270fUbmwv7aayvrWVoZ7a4QpJE6nDKynkEEEEH0oLTuVaKKKBhRRRQAUUUUAFFFez/AAb+Cb6+8Gua9CU0vh4LV+Dc+jMOyf8AoX068mJxVPCU3UqvT8/Q6KFCeImoQRzPgL4K6745iS7AXTdMbpdXAOXH+wvVvrwPevonwB8LdG8AWai3iW61Aj95fzIPMY+i/wB0ew/EmuvRFjRURQqqMBVGABTq/OsZmuIxl4t2j2X69z7XC5fRw1mleXcKKKK8c9MKjubaG8geG4iSeFxho5FDKw9weDUlFGwNXPE/Hn7OFrqtzLe+HbiPTpGGTYyqfKLf7LDlfpgj6V4H4h8Oaj4V1OTT9UtXtLlOdrdGHZlPQj3FfdFct8Qvh9p/xC0VrS6Hk3MeWt7pRlom/qp7j+uDX0+AzqrRkqeIfNHv1X+f5ngYzK6dROdHSXbo/wDI+LaK1/FPhbUPB+sTabqUJiuI+hHKyL2ZT3B/+seRWRX38ZRnFSi7pnyEouLcZKzQVJHG0sqRqMsxCge5qOr2ixCfWLCMkgPcRqSPdhRJ2TYkrux92AAAADAFeL/H61/trxT4D0naHF1eNG0bHAbe8KjJ/E17TXlnii2/tr9pT4P6VhX8/WbCPZJ90+ZeRrz+XNfmuSxvjoeV/wAmfc5o7YWXy/NH7V1+dP7fhOr/ALan7POjZKBruw+c8qPN1JU6f8A/Gv0Wr86f2osa1/wU++C1qMx/ZLTTSSwyCVurqXj8MCv0w+BR+i1fnT8Zsaz/AMFX/hvbHMX2S0tvmHO7bFcS9O3XH61+i1fnQf8AiZ/8FjFx+7/s605zz5mdE/T/AFo/KgaP0XooooJCiiigAooooAKKKKACiiigAooooAKKKKACiiigAooooAKKKKACiiigAooooAKKKKACiiigAooooAKKKKACiiigD86NW/5TGaL/ANejf+mSav0Xr86NW/5TGaL/ANejf+mSav0XoGwooooEFFFFABRRRQAUUUUAFFFFABRRRQAUUUUAFFFFABRRRQAUUUUAFFFFABRRRQAUUUUAFFFFABRRRQAUUUUAFfEv/BWzTxdfs2aJcgIHtfE9s+5h821ra5UgH6lT+FfbVfJf/BUKw+2fsl6vN8v+ianYzfMOeZdnHv8AP+WaBrc92+AOoHV/gR8N78l2N14b02cmQ5Y7rWNuT6818W/8FgrR4fD3ws1eLCTWd/expJn5lLpCwwOnWIfkK+rf2Or/APtL9lr4XzfOdug20PznJ/dps/L5ePbFfOv/AAV608SfAjwhfYTMPiRIMkfN89rcNwfT93z+FALc+5rG7S/sre6iz5c0ayLuGDgjIz+dfm3/AMFbrT+z/Hnwc1cAKXF5HvXlv3Uts3Tp/wAtP51+gHwn1A6v8LPBt+S7G60aznJkOWO6BDyfXmvhr/gsPY7vCHwzvwQGgv7yEHHzfPHE3B/7Z/yqZLmTQ4u0kzzeqWtwm40a/i4+e3kXnpypFWYJfPhjkAwHUNj0yKe6B1KsMqRgg9CK/G0+WSfY/UX7yPgWinyRmKRkcYZSVI9xTK/Zj8xCiivT/hF8HZ/HUy6hqIe20ONvvDhrgg8qvoPVvwHOcc9fEU8NTdWq7JG1GjOvNQgrs43wx4J1vxjceVpOny3QBAaXG2NP95jwP519LeBfgb4f8LWcT31rFrGp4BkmuU3xq3oiHjA9SM/yrv8ATtOtdIsobOyt47W1iXakUS4VRVmvz7HZxWxfuQ92Plu/Vn2WEy2lh/el70vw+RTOjae0QjNjbGMdE8lcflio/wDhHtL/AOgbZ/8AfhP8K0KK8Lnl3PW5I9jLl8LaLOR5mkWEmOm62Q4/SsLxF8JPCniS3aObR7e1lIwLizQQyKfX5Rg/iDXY0VrCvVpvmhNp+pnKjTmrSin8j48+I3wp1XwBfSExyXulHmO/SM7cHs/91v59q4evviWJJ42jkRZI3G1lYZDA9iK+cfjR8Ff7C87XtAhJ0371zZoM/Z/V1/2PUfw/Tp9tlucqu1RxGkuj6P8AyZ8rjcsdJOrR1XbseK0UUV9WfPhRRRQAUUUUAFFFFABXpHwf/Z4+IXx31FbbwZ4avNUgEywzaiUMdnbk/wDPSY/KuAc4yWx0Br3b9h79hbUf2g9Vh8U+Lbe4034dWsmf4o5dWcHmKI8ERg8NIPdVO7JT9gfDXhjSfBuhWWi6Fp1tpOk2cYit7O0jEccajsAP8k80CbsfN37Pf/BPP4YfBjSbSfWdJtfHHiraGuNS1eASwI/cQwNlEA7MQW75HQfQ7+A/DMlolq/h3SWtUOVhaxiKKfZduO5reooMzmv+FZeD/wDoU9D/APBdD/8AE1UvPg54B1Fla78D+HLplGFM2k27kD2yldhRQB4R8Uf2Ifgx8VtMmt73wRp2i3jKRHqXh+BLG4jbs2YwFc+0isPavyg/ae/Y48bfs2eIr03Njdaz4ODg2niS2gJgZGOFWbGRFJ2Kk8noSDX7rVBe2VvqVnPaXcEV1azoY5YJ0DpIhGCrKeCCOCDQNOx/NnRX3l+37+wYPhe9z8Q/hzprnwg5Mmq6TBl/7LYn/Wxjr5B7j/lmf9k/L8G0Gm4UUUUAFFFFABX6L/8ABHT/AJGX4of9elh/6HPX50V+i/8AwR0/5GX4of8AXpYf+hz0Cex+nlFFfHX7cH7eNh8AbS58H+EHh1P4hXEPzycPDpCsOHkHRpSDlYz04ZuMKwZnvXxj/aM+HnwG05rnxn4ltNNuDE0sOnI3mXlwADjy4VyxyRjccLk8kV+S/wC0F/wUG+KHxn1u7j0jWrzwT4W3FbbS9GnMMrJngzTLh3YjGQCE9F6k/OPiLxHqvi7WrvWNb1G51bVbtzJcXl5KZJZWPdmPJrNoNEjej8d+JYbp7qPxDqqXL/emW9lDt9TuzVj/AIWb4w/6GzXP/BjN/wDFVzNFAzsbP4x+PtOVltPHHiS1VjlhDq1wgJ98PXpPwr/bi+M3wn1OGez8aahrtirbpNM8QTPfQSL3X94S6D/cZTXgtFAH7tfsxftheCv2lfDdrJZXlvo3iwKReeG7m4X7RGyj5mizgyx9wyjjoQDxXvNfzaWN9c6XewXlncS2d3bussM8DlJI3ByGVhyCCAQRX6wfsF/t7x/FWKy+HvxDvUh8ZxqItO1aYhV1VQOEc9BOP/H/APe+8ENH3XRRRQSFFFFABRRRQAUUUUAFcf8AFf4s+F/gr4KvvFPi3U49M0u2GBuIMs8mCViiTq7tg4UehJwASKvxl+NPhT4DeCLvxT4v1EWNhF8kUSDdNdSkErFEn8TnB9gMkkAEj8Sv2nf2nfE/7Tvjp9Z1lzZaPalo9K0WNyYbOIn/AMekbALPjnAAwAAAaVy3+1T+1T4l/ah8bnUdRL6d4ds2ZdK0RHzHbIf42/vSsMbm/AYAArxCiig0CiiigAooooAKKKKACnAlSCCQR0IptFAH6o/8E/P28I/Gltp/wy+I2pEeJExBo+t3cnGoL0WCVj/y2HRWP+s6E78b/W/+Cmf/ACaD4p/6+7D/ANKo6/FZHaKRXRijqQVZTgg+or7D8VftvyfGD9jfX/ht41kkk8Z2b2RsdUbL/wBpwx3EZIkPaZVGSx4cAn7wOQm2p8c0UUUFBRRV7RtGv/EOrWel6XZz6hqN5KsFva2yF5JpGOFVVHJJJ6UAR6bpt3rGo21hYW017fXUqwwW1uheSV2OFVVHJJJAAHrX68fsNfsFWHwQsrLxr44tYr/4hSpvgt2IeLSFYfdXs02D8z9F+6vdm0f2H/2FdN+AGlW3ivxdb2+pfEW5TcCcSR6SpHMcR6GQgkNIPdV4yX+wKCGwooooJCiiigAooooAKKKKACvi/wDb0/YatPjhpN3448F2a2/xCtIt01tEAq6xGo+43QCYAfK/cDaf4Sv2hRQPY/mzvLO40+8ntLuCS2uoHaKWCZCjxupwysp5BBBBB6YqCv1x/b8/YVi+L2n3fxA8Baesfjq3XffafAAo1aIDqB/z3UAYP8YGDk7a/JOeCW1nkhmjeGaNijxyKVZWBwQQeQQaC07kVFFFAwoor3f4M/BD7Wtvr/iKD9zxJa2Eg+/6PIPT0Xv344PHi8XSwdN1Kj/4J1YfDzxM+SC/4BX+DfwQbVvs+veIIdtj9+3sXHM3o7j+76Dv9Ov0WAFUADAHAA7UAYpa/McZjKuNqc9T5LsfdYXDQw0OSHzfcKKKK4TsCiiigAooooAKKKKAOR+JHw4sPiJo/wBnnxBfQgm2uwMmM+h9VPcV8jeI/Dl/4V1e40zUoTBdQnBHUMOzKe4Nfc9cZ8TPhnY/ETStj7bfU4Qfs12Byv8Ast6qf06j3+iyrNHhJeyqv3H+H/APEzDALEL2lP4/zPjetnwfH5vi7RE27919Au3Gc/vF4qtrmiXvhzVrnTtQhaC7t22uh/Qg9weoPvWl8O42k8f+Gwoyf7St2/ASKT+gr7+rNOjKUXdWf5HyEItVFF9z7ZrgfDNt/a/7b/whtQqyCG/sZir9AUneQke+FB+orvq5T4I241b/AIKDfDy3KGcQMX2L/DstZpc8emN3/wBavgMhV8ZfsmfX5w7Yb5o/YOvzo8ef8Tv/AIK7+ELVOWs7RM+b0+TTp5vl69jx7/nX6L1+dGjEa1/wWG1aVf8ASI7C0+Vv+eWNHjRv/HnYf8Cr9GPhkfovX50fCX/ie/8ABWb4gXa/OLO0uMtL95dltbw/L+JwPav0Xr86P2UiNY/4Kb/G+6lPmm2ttURHTopW9tYgDjjO3I/A+lAI/ReiiigQUUUUAFFFFABRRRQAUUUUAFFFFABRRRQAUUUUAFFFFABRRRQAUUUUAFFFFABRRRQAUUUUAFFFFABRRRQAUUUUAfnRq3/KYzRf+vRv/TJNX6L1+dHi/Oj/APBX7wxct+9F1aLhQcbd2lzRfzGa/RegbCiiigQUUUUAFFFFABRRRQAUUUUAFFFFABRRRQAUUUUAFFFFABRRRQAUUUUAFFFFABRRRQAUUUUAFFFFABRRRQAV83/8FE7A6h+xx8QlVVLxpZTAt2231uxx77QR+NfSFeHftu2H9o/sn/E2LyvN26S020dtjq+fw25/Cga3Mj/gnzfjUv2PPhxMC52291D+86/u7ydPy+Xj2xXAf8FV9P8Atn7LSzfL/omvWc3zDnlZU49D8/5Zrf8A+CZd/wDbP2QfC8XmmT7Ld38O3+5m6kfH/j+fxqX/AIKW2BvP2PfF8oVSLW4sJiW6jN5EmR7/AD/lmgOp6j+yzff2j+zV8K5sNn/hGNOjJY5JK2yKT+JXNfM//BXiy8z4BeE7zcP3XiaKLbjk77W5PX/gH617r+w1f/2l+yX8M5gXIXTPJ/edf3cjp+Xy8e2K8v8A+Cq1kbr9lnzQQPs2u2cpyOuVlTj/AL7oDqfLPheb7R4a0iXGN9nC2M56oK065z4cS+d8P/DbYxjT4F/KNR/Sujr8crLlqSXZs/T6TvCL8kfCWtRCHWb+NclUuJFBPXAY1RrZ8ZxmLxhriEbSt/OCvp+8bivRPg38GX8WyR6xrMbR6KhzFCcq10R+oT379B61+q1cVTw1BVqr0t95+fU6E69V06a1IPg98GpfGkq6pqyPBoaH5V+61yw7A9lHc/gO5H1Ba2sNjbRW9vEkEEShI4oxhVUdABSwQRWkEcMMaxQxqESNAAqgDAAHYVJX5vjsdUx1Tmlolsu3/BPuMJhIYWHLHfqwooorzTuCiiigAooooAKa6LIjI6hlYYKsMginUUAfM/xq+DR8MtLruiRZ0ljme2XrbEnqP9jP5fTp45X3xLEk8TxyIskbgqyMMhgeoI9K+YvjR8HT4QmfWdIjZ9Gkb95CASbVj/7Iex7dD2r7rKM19rbD1373R9/J+f5+p8jmOX+zvWorTqu3/APJKKKK+uPnQooooAK+0P2Gf2Db7446haeM/G9pPYfD6BhJBbtmOXWGB+6vdYQR8zjr91e7LpfsK/sCXfxeudP8e/EC0ez8CoRNZadJlJdXIPBI6rB6nq/QcHdX612dnBp1pBa2sEdtawIsUUEKBEjRRhVVRwAAAAB0oJbI9N0200bT7awsLaGysbWNYYLa3QJHFGowqqo4AAAAAq1RRQQFFFFABRRRQAUUUUARzwR3UEkM0aTQyKUeORQyupGCCD1BHavyS/b7/YVm+EOo3fxA8Bae0ngW5fffafACx0iRjyQP+eDE8H+AnacDbX641DeWcGo2k9rdQR3NrOjRSwTIHSRGGGVlPBBBIIPWgadj+bKivtD9vL9hm7+B2rXfjfwZaPc/D68l3TW0QLNo8jH7jdSYSThX7ZCt/CW+L6DTcKKKKACv0X/4I6f8jL8UP+vSw/8AQ56/OivZPgP+034j/Z38N+N7bwmiW+t+JIba2TVHwxso4zKXZFIwXO8AE8Dk4JxgE9T9GP26P2+Lf4IRXPgjwJPBf+PJUK3d5w8WkKw4JHRpuQQp4XgsDwD+Rupald6xqNzf39zNe311K009zcOXkldjlmZjySSSST60y8vLjULye6up5Lm6ndpZZ5nLvI7HLMzHkkkkknrUFAJWCiiigYUUUUAFFFFABU1tczWVzFcW8slvcQuJI5YmKujA5DAjkEEA5qGigD9eP2DP27ofjVaWngLx1cpb+PYI9tpfNhU1dFGT7CYAElejAFh3A+26/m203UrvR9Rtr+wuZrK+tZVmgubdykkTqcqysOQQQCCPSv2A/YQ/bmt/j7p0PgzxhLHa/EKzhzHPgJHq0SjmRR0EoHLIOCMsvG4KENH2TRRRQSFFFFABXnXx1+PHhP8AZ58C3HijxZeGK3U+XbWcGGuLybGRFEpIye5JIAGSSBVb9oP9oPwt+zh4AuPE/iaYuzExWOnQkeffT4yI0B6DuzHhRz1wD+JX7Qn7Qnin9pDx9P4l8Sz7IlzHYaZExMFjDnIjQdyeCznlj7AABSVy1+0j+0j4p/aY8ey+IPEEv2exh3R6ZpETkwWMJP3V/vOcAs5GWPoAqjyWiigsK9N+AP7Pni39o3xxF4b8K2gbZiS91GfIt7GEnG+Rvzwo5Y9BwSLf7OP7Nviv9pfxymgeHIhb2kIEuo6vOpNvYxH+JsfeY4IVByxz0AJH7a/Af4D+Fv2ePANr4W8LWuyJcSXd9KAZ72bGGllYdSew6KMAcUCbsfgx8TfCtv4F+JHizw1aXbahaaNq13p0N2y7TOkUzRq5A6FgoOPeuZruPjp/yW34g/8AYw6h/wClMlcPQMKKKKACiiigD1D4Xfs9eKfjH4B8deJfC0H9pS+Efskt3pkSkzzQzCctJEB94p5GSvUhiRyMHy+v0q/4I19Pi9/3B/8A29pn/BQj9g1xLqPxS+G2mgxkNca7oVpHyDyXuoVHUd3Qe7DOWwCvrY/NiiiigYUUVr+E/Cer+OvEuneH9A0+bVNZ1GZbe1tIBl5HPQegHck4AAJJABNAEfhvw1qvjDXbHRdE0+41XVr2UQ21naRl5JXPYAfn7AEnpX7I/sR/sQ6Z+zhocfiDxFHb6n8RL6LE1wMPHpqHrBCf7396Qdeg+X7179iv9ivSP2Z/Dq6tqywar8QdQhAvL9RuSzQ8m3gJ7f3n6sR2AAr6hoIbCiisHxv450H4beFr/wAR+JtUt9H0WxTzJ7u5bCqOgAHVmJwAoySSAASaCSfxX4s0fwN4dv8AXvEGo2+k6PYRGa5vLp9qRqP5nsAOSSAASa88/Zs/aAsf2kfBuseKtKsJLDSINYn06yE5/ezRRpGRK4/hLFydvYYGSc1+TX7ZX7ZWt/tPeKPsdn5+k+A9OlJ07SmbDTMMj7RPjgyEZwvIQHAySzN9/f8ABK60S2/ZVhkUsWuNavJWBPAI2Jx+CD9aCrWR9g0UUUEhRRRQAVwPxx+MOk/Ab4b3/jTW4ZrjTLGe1imjt8eZtluI4WZQfvFRIX29wpGRnNd9Xyx/wUz/AOTQfFP/AF92H/pVHQB9LeHvEOmeLNDsdZ0a+g1LSr6FZ7a7tnDxyowyGUitGvxd/Yd/ba1L9nPxDD4b8RTS3/w61CcefCcu+mOx5uIhydvd0HXqPm+9+yujazYeItJs9U0u8h1DTryJZ7e6tnDxyxsMqysOCCD1oG1Yu18F/wDBQL9hEfEq3u/iP8O9NUeLYlaXVtJt1x/aiAcyxqP+W4xyP+Wg/wBofN96UUCP5r3RopGR1KOpIZWGCD6GmV+pf/BQb9g5/Gf274nfDjTl/t1FM2taHapzfActcQqOsv8AeQff6j58h/jz4M/BEWKw674jts3XD2thKP8AVejuP73ovbvz04cZjKeCp+0qfJdzvw2Hnip8kPn5Fb4M/BBQkGveI7fLcSWthIOno8g/kv5+le+UUV+ZYvF1cZU9pUfoux95h8NDDQ5If8OFITigkKpJOAOST2r5y+M3xsfV3n0Lw/cFbAZS5vIzzP6qh/uep7/Tq8Hg6mNqclP5vsTisTDCw55/Jdz2Dw38R7DxZ4r1LSNNxPb2EQZ7tT8sjlsEL6gevftxyeur5z/ZcB/t7XDjgWyf+hV9GVrmOHhhcQ6MNkl+RGBrSxFFVJ7u/wCYUUUV5h3hRRRQBHcS+RBLLjdsUtj1wM1i+DfGWneOdFj1HTpMqfllhb78L91Yf179RWjrUpg0e/kXG5LeRhnpwpr438BePNR+H+tLfWTb4XwtxbMcJMnofQjnB7fiQfawGX/XqNRxfvRtbz30PJxeM+qVYKXwu9/wPtWisbwl4t0/xrosOp6bLvhf5WRuHjfujDsRn9QR1rZrx5wlCTjJWaPUjJTSlF3TOG+KPwusviJpmRtttXgU/Z7vH/jj+qn9Oo7g/OfgPRb3R/itounXlu1vd29+gkjfgjBz+IxyD37V9i1z2ueB9O1zXdK1l08rUtPlDxzoOXXujeo549D9SD7eBzOWHpSoVNYtO3k/8jysVgI1qkasNJJq/n/wToaxf2UoPt3/AAUZ0Fy2z7Hb3LgAZ3Z0yRf/AGp+lbVU/wBiREuv+CgN5IwEph0+6KsedhECL+HBI/Gurh5f7VJ/3X+aOfOn/s8V5/oz9ZK/Oj4J51f/AIKu/Eq5k+RrW0utqr0bbHbxDP4HP1r9F6/Ob9kphf8A/BTP45TO32gw22qqshO7YRf2qYB7YGVx26V+gnxSP0Zr85/2CydU/bj/AGhtUjG2B7rUvlY/MPM1Msv6Ka/Rivzn/wCCagbVP2jfj7qrkJI10cxqOMyXk7H8tn60AfoxRRRQIKKKKACiiigAooooAKKKKACiiigAooooAKKKKACiiigAooooAKKKKACiiigAooooAKKKKACiiigAooooAKKKKAPzo+Jv/KW7wN/16Q/+kc9fovX50fE3/lLd4G/69If/AEjnr9F6CmFFFFBIUUUUAFFFFABRRRQAUUUUAFFFFABRRRQAUUUUAFFFFABRRRQAUUUUAFFFFABRRRQAUUUUAFFFFABRRRQAV5Z+1TZrf/sz/FWNmKhfC+pS5HqltI4H47cV6nXC/He2W7+B/wAQ4HjEyy+HdRQxkZ3A20gxjvmgD50/4JU3jXX7LHlsoAt9dvIlI7grE+T+LmvQP+CgFiNQ/Y/+I8TRNMFtbebaucjZdwvnj025/DmvJP8AgkZdCT9nLxJCZdzxeKrg7CclVNpaY47AkN+te8ftm2bX37K3xPjVgpXRJ5cn0QByP/Hf1oK6nJf8E5L77b+xv4AzL5kkP2+F/wDZxfXG0f8AfO2s/wD4KYWRu/2P/FkoiWQW11YSljjKA3cSZGf9/HHqe2apf8EwLw3X7JOiRFdv2fUb6IHP3szF8/8Aj+PwrqP+ChVmt9+x38Ro3YqFgtJcj1S9gcfqooF1PgD4QTCf4aeH2BJxb7cn2Yj+ldjXB/AyUzfCrQmbqFmXj0EzgfyrvK/IsYrYmov7z/M/S8M70IPyX5HhPhv4Kv4g+IOv63r0JTShqdw9vav1uf3rEMf9j+f06+6RxpBEkcaLHGgCqijAAHQAdqdRTxOLq4ppzei0S7CoYaGHTUN3uFFFeA/Gb43nNxoHh2fjmO61CM/mkZ/m35etPCYSrjKns6a9X2DE4mGFhzz/AOHPaNF8U6f4hvNRt7Cb7QbCQQzSLym8jJUHvjvWtXiX7Ln/ACAdc/6+U/8AQa9toxtCOGxEqMXdK35CwtV16MakuoUUUVxHWFFFFAFe/wBRttKtjc3k6W0CsqGWQ4UFmCrk+5IFWK4D48f8ko1z/th/6Pjrgvgh8Zhtg8O69cHdkJZ3krcY6CNz/In6elepSwE62FliaevK7NeVk7/iefPGQpYhUJ6XV0/vPfKjngiu4JIZo1lhkUo8bgFWBGCCO4qSivLPQaufLHxl+EL+Cro6ppcbyaHM3K9TasT90n+6ex/A84J8rr72urWG+tpbe4iSeCVSkkUgyrKeoIr5W+MPwkm8C3zX+nxvLoMzfK33jbsf4GPp6H8Dz1++ynNfbpUK797o+/8AwfzPj8xy/wBletSXu9V2/wCAeZV96fsJf8E/ZviS2m/ET4j2bQeEQRPp2iTKQ+p4wVkkHaDuB1k/3fvan7B//BPk+M49N+I/xNsWj0LctxpPh+4TBvx1WacHpF0Kp/H1PyEB/wBSI41iRURQiKMKqjAAHYV9UfOtiQQR2sEcMMaQwxqESONQqooGAAB0AHapKKQnaCScAdTQQLXFeAvjB4Y+Juu+KdM8N341NvDd0ljfXMODD57KWMaNn5iuMMRwDxng4+Af2+v2/wD7d/aHw0+F+p/6N80Gs+IrOT/W9mt7dx/D2aQdfurxknuv+CQFmifCDxxdAt5kuurER2AW3Qj/ANDP6UFW0uffNFFFBIUUUUAFZXibxTpPg3SW1TW7+HTNOWaGBrq5bbGryypFGCe2XkRcngZ5wK1a+Zv+CkVxHD+xr49R22tK2nog9W+327Y/JSfwoA+maK/OL/gn5+3w+rS6Z8LviTfl71tttoev3L5Mx6LbTsf4ugRz97hTzgt+jtA2rFXUtNtNZ0+5sL+2hvbG6jaGe2uEDxyxsMMrKeCCCQQa/HT9uf8AYcv/ANn3WJ/FnhWGa/8Ah3ezZ4BaTSZGPEUh7xknCP8ARW5wX/ZWqGu6HYeJtGvtJ1W0iv8ATL6F7e5tZ13JLGwwykehBNAJ2P5u6K+r/wBt39iLU/2b9ck8QeH459T+HV9NiG4OXk02RjxBMe47JIevQ/N975QoNAooooAKKcAWIABJPQCv05/YO/4J7/2I2l/En4oWIOoYW50nw3cx/wDHueqT3Kn+PusZHy8Fvm4UBux+fPxG+D/ij4T2vhqTxRYHS59f0/8AtO1tJSROkBdkUyLj5C20kL1wRnB4riq+8v8Agr7/AMlt8G/9i6P/AEpmr4NoBBRRRQAUUUUAaWgeHdT8U6j9g0iwn1K98mW4+z2yF3McUbSyNgdlRGY+wNZtfU//AATM/wCTvvC3/Xpf/wDpLJXt/wDwUI/YObRJL/4ofDbTB/ZZDT65odonNserXMKD/ln3dB937wG3O0FfU/Omr2jazf8Ah7VrPVNLvJ9P1GzlWe3urZykkMinKsrDkEEdao0UDP2b/YW/bbtP2i9DHhnxRLBY/EPToQXUYRNViA5miXs4x86DgfeXgkL9cV/N74f8Qal4T1yx1jR76fTNUsZlntry2cpJE6nIZSK/Zr9h/wDbR0/9pTwx/Y2vS22n/EPTY/8ASrRPkW/iAA+0xL/6Eg+6eeARgIaPqiiiigk/C/8Abk+O998dfj7r9wbln8P6JcS6VpEAP7tYY3KtKB6yMC5PXBUfwivnyul+JPhHUvAXxA8R+HNXSRNS0y/mtZ/N+8zK5G7PfdwwPcEEda5qg1CvZP2Yv2YvE/7TvjpNG0ZDZaPalZNV1qRCYbOIn/x6RsEKmecEnABIu/sr/so+KP2n/GSWWnxyad4ZtHB1TXnjJit14JROzykEYTPfJwOa/a74RfCHwv8AA/wRZeFPCOnLp+l22WYk7pbiQ/ellf8Ajc4GT6AAAAAAE3Yq/BP4J+FvgF4CsvCnhSyFvZw/PPcyYM93MQN00rY+Zjj6AAAAAAV31FFBmfzu/GS8XUPi/wCOLpFKpPrt9KobqA1w5wfzrjq9E/aJ8Op4T+PfxE0eOaO4js9fvo0eJtw2+e5APuAQCOxBHavO6DUKKKKACiiigD9PP+COYH/COfFA4GTd6fz/AMAnr9F6+CP+CQvhK4034SeNPEUqskOq6vHbQg9GWCLJYe26Yj/gJr73oM3ufl//AMFBP2CpNCn1P4o/Diw36S5a41vQbWMA2h6tcQqB/q+7qPu8sPlzs/Oyv6UiNwIIyD1FflB/wUR/YhtPhU138UPBKRW/ha6uVGp6RkL9hmkbAeEd4mYgbByhIx8pwgUmfBlfqT/wSa+BNnpvg3VvirqNssmqalPJpulvIoPk20eBLIh7F5Moe4EXoxr8tq/ab/gmR4q0/Xv2SPDmm2k6veaJd3tneRZ+aN3uZJ1yPQpMn6+lA3sfVtFFch8Vfit4Z+C/gq/8VeLNSTTtKtF78yTP/DFEvV3bsB9TgAkBmWfiN8R/Dvwm8H6h4o8VanFpOi2KbpZ5eSSeiKo5ZmPAUAkmvxZ/bA/bA179qHxdtXztJ8E6fKf7L0YtyTyPPmxw0pH1CA7R1Zmpftafta+I/wBqPxiLi58zS/Cdg7DStEV8rGOnmy44aVh1PRRwOMk+C0FpBX7M/wDBLb/k0/T/APsLXv8A6EK/Gav2E/4JQ65/af7Mt3ZeRJEdN165h8xlISQMkUmVPQ43kEdsD1oG9j7PooooMwooooAK+UP+Cnd2lt+yNr8bBi1xf2MSY6A+er8/gp/Svq+vin/grF4rtdH/AGctO0Z2BvNY1uBYo+4SJHd3/A7B/wADFA1ufkFX2H+wj+2/efAHXIPCPi67luvh1fSn5mBkfSZWP+tjHUxknLoPUsozkP8AHlFBof0k6bqVprOn21/YXMN7Y3UazQXNu4eOWNhlWVhwQQQQRVqvyA/YI/blm+B+qQeB/G97LP8AD+7fFtcvl20iVj94d/JYk7lH3T8wH3g3682d5BqNpBdWs8dzazossU8Lh0kRhlWVhwQQQQR1oM2rE1fFn7Xnwrt/CfiO28T6ZEIbHV3ZbmJBhY7kclh/vjJx6qx719p14V+2RJbr8IkSbHmvqUPkg9d+184/4Durxs3owq4SblvHVHp5bVlTxMVHroz4cprusaM7sFVRksxwAKbcXEVpBJNPIsMMalnkkOFUDqST0FfMvxl+Mz+LJJNG0aRo9GQ4lmHBuiP5J6Dv1PpXwGCwNTHVOSGi6vsfZ4rFwwsOaW/Rdyx8ZvjS/iGSbRNBnaPS1JSe6jODcnuoP9z/ANC+nXxqiiv03DYanhKap0lp+fqfC1688RNzmz3b9ln/AI//ABF/1yh/m9fQtfOH7L195fiPWbMox861WXeBwNj4wfrv/Svo+vz/ADtNY6fy/JH2WVO+Fj8/zCiiivCPWCiiigDP8Q/8gDUv+vaX/wBANfClfbfxB1OPR/A+u3cjbQlnIFIOPmZSqj8WI/OviSvueHIv2dSXmj5POmueC8mdX8PfiFqHw91kXdoTLaSYW5tGOFlX+jDsf6Eivrvwx4msPF+i2+qabL5ttKOh4ZGHVWHYj/6/Q18M11/w4+I9/wDDzVxPATPYykC5tCcLIPUejDsf6V3ZplaxkfaUtJr8f66HJgMe8M+Sfwv8D7MorO8P+ILHxRpNvqWnTCe1nXcrDqp7qR2I6EVo1+dSi4txkrNH20ZKSutgo/4J8nzf26PFrJllXR73cQOmJbcH9eKKuf8ABNn/AJPV+I//AGAL7/0us6+p4e/jzfl+p89nf8GPr+h+plfnN+wvIlz+3v8AtDzRMJInutWZXXkEHVQQc1+jNfnR/wAE7v8Ak7X9oP8A6+7n/wBL5K+9PjT9F6/Ob/glGG1L4g/HXVJWxM11ZblUfKTJLeMT+afrX6M1+cf/AASJuY7zXPjfcQtvhludLkRsEZUtfEHmgOh+jlFFFAgooooAKKKKACiiigAooooAKKKKACiiigAooooAKKKKACiiigAooooAKKKKACiiigAooooAKKKKACiiigAooooA/Oj4m/8AKW7wN/16Q/8ApHPX6L1+dHxN/wCUt3gb/r0h/wDSOev0XoKYUUUUEhRRRQAUUUUAFFFFABRRRQAUUUUAFFFFABRRRQAUUUUAFFFFABRRRQAUUUUAFFFFABRRRQAUUUUAFFFFABXNfEwE/DjxWAMk6Td4A/64vXS1meJ/+Ra1b/r0l/8AQDQB8O/8EgZ42+DPjWEMDKmvh2XuAbeIA/8Ajp/KvqT9qW0S9/Zp+K0cmdq+FtSkG091tZGH6qK+TP8Agj3/AMk2+IP/AGFoP/RJr7F/aBtEv/gN8SbWXIjn8NalG23g4NrIDj86CnufO3/BKa5kn/ZbkR23LDr93HGMDhdkTY/Nj+deq/txQR3H7JvxMWRA6jSy4B9VkQg/gQDXi3/BI+eSX9mvX1diyxeKrlEB/hH2S0OPzJP4171+2Fbx3X7LnxRSVd6jQLpwD/eVCyn8CBQHU/MP9n8k/C7TQTkCSYD2/eNXo1eY/s6n/i2sH/XzN/MV6dX5Nj1bF1f8T/M/R8H/ALvT9F+QUhOKCQqkk4A5JPavnL4zfGx9XefQvD9wVsBlLm8jPM/qqH+56nv9OqweDqY2pyU/m+wYrEwwsOefyXcsfGb43NeNcaD4dnxbcx3V9GeZPVIz/d9W79uOvhVFFfp2EwlLB01Tpr/gnwmIxE8TPnm/+AfSn7L6j/hFNXbHzG9wT6gRr/8AXr2evEP2XL9JND1yzGfMiuUmJ7YZcD/0A/nXt9fnObJrG1L9/wBEfbZc74WFv61CiiivJPRCiiigDz349yiP4V6wpBJdoFGO375D/Svkavq39ou9S1+Gs0TfeubmKJPqCX/khr5Sr9D4fVsI33k/yR8XnDviF6L9T6H+CPxmW8S38O69Pi5HyWl7I3+s9I3J/i7A9+nXr7pXwN396+jvgr8Z11lIPD+uzBb9QEtbtzxOOyMf7/of4vr183N8q5b4jDrTqv1X6ndluYXtRrPXo/0Pa69q/Zg+D1j8TvFN1e65aRX2gaUFaW0uEDx3MrZ2IynhlG0sR7KDwa8Vr7Q/YlkgPw41pFZftK6szOO4Qwxbc+2Q/wCteNlFGNbGQU9lr9x6WZ1ZUsNJx3en3n0OBtAAGAOgpaKjnnjtYJJppEhhjUu8kjBVRQMkknoAO9fqB+fCySLEjO7BEUZZmOAAO5r8u/29/wDgoCPFyX3w3+GGpH+w2Bh1fxBatj7aOjQQMP8All2Zx9/oPlyXzP28f+CgB+I63vw7+Gt9JF4Wy0Oq63CSralg4MUR6iD1brJ0+79/4GoLSCv1h/4JBf8AJEvGX/Ywn/0mhr8nq/VD/gj74gguPhn4/wBEUYubTV4b1zt6pNCEXnHPMDd+M9s8g3sfoHRRRQZhRRRQAV8sf8FM/wDk0HxT/wBfdh/6VR19T18gf8FTvEMWjfsq3Nk/L6trFnZp8pPKlpzz24hPJ+nega3PxtBKkEEgjoRX6j/8E+/285PGLaf8MfiNfhtcCiHRtduZADegcLbzMesvZW/j6H5sF/y2p6O0UiujFHUgqynBB9RQaNXP6UKK+Cf+Cfn7dx+JUNp8N/iJqKDxXEoi0nV7h8HVFHSKQnjzwBw2f3g/2hlvvagyMrxT4X0nxt4d1DQddsINU0jUIWgubO4XckqHqD/MEcg4IwRX4a/ti/s4z/s0fGO90CEyT+Hb5Pt2jXMvLNbsxHluehdGBU+oCtgbsV+79fnz/wAFg9Gspfh38PtVfYNRt9VntYuPmMUkO5/wBij/ADoKR+WVPRGlkVEUu7EBVUZJPoKZX3Z/wSf+Fvhnxx8TfFPiDXdMj1LUPDUFrPphn5jglkaUGTZ0LDYNpP3TyOcEBb0PY/2D/wDgn1F4MXTPiP8AEyx8zxFxcaV4fuFBWw6FJp1PWbuEPCcE/P8Ac/QSiigzvc/JH/grvdyP+0N4Wtjjyo/C0Ei8c5a7ugf/AEAV8NV97/8ABX7w3Pa/GPwRr7EfZr7QTYoM8hoLiR24+lytfBFBa2CiiigYUUUUAfVn/BMe2kn/AGu/Djou5YbG+kkORwv2d1z+bAcV+0xG4EEZB6ivx4/4JSaJPqf7UE95GQItO0K6nlz3DPFGAPxkB/Cv2IoIe5+V3/BQP9g6TwZc6j8Tfh1pwbw3ITPrGiWic6e38U8Sj/lierKP9X1Hyfc/P2v6UJI1lRkdQ6MMMrDIIPY1+T37fn7B0/wyvNQ+I/w/sTN4PnczalpNunOlMTzIij/lgT2/5Z/7v3QaZ8IVreFvFOr+CPEWn69oOoT6VrGnzCe1vLZtrxOO4/UEHggkEEGsmigo/eX9kL9oq3/aW+Ddh4ldIrbXbVzY6vaRfdjuVAJZR1COpVx6ZK5JUmiviv8A4I8ardR+MPiRpiufsUthaXLp28xJJFU+3EjfXj0ooM3ufYv7Q/7E3w0/aSvo9V8QWl3pXiFEEf8AbOjSrDPIo+6sgZWWQDgAldwHAIFeVeDv+CUHwf8ADuppeatf+IvE8aEEWV5dpDA3+95SK5/BxX2lRQFzI8K+EtF8D6DaaJ4e0q00XSbVdsNnYwrFEg74AHU9SepPJ5rXoooEFeSftUfHG3/Z7+CPiHxczRnU0j+yaXDJz515ICIhjuF5dh/dRq9br8iv+Cpnx6X4g/Fy08BaXceZo/hEMtyUb5Zb+QDzM9j5ahU9QxkFA0rnxTf31xqd9cXl3NJc3dxI0000rbnkdjlmJPUkknNV6KKDQKKK674lfCzxJ8JdW03TfE1g2n3eoaZbatbo38UE6blJzyCDuRh2ZGHagDkaKKKAP0F/4JL/ABw/sHxrrvwv1G522euIdS0tHbgXca/vUUerxKG/7Ye9fqdX85ngHxrqfw38baH4p0eURano95Fe27H7pZGDbWHdTjBHcEiv6EPhz470z4n+A9A8WaO+/TdYs4ryHJBZA6glGx/EpypHYqRQRI6Ovlj/AIKZ/wDJoPin/r7sP/SqOvqevlj/AIKZ/wDJoPin/r7sP/SqOgS3PxTr0n4HftCeOP2d/Esus+C9V+xPcII7uznTzba6UcgSRnqRk4YYYZOCMnPm1FBofcmof8FcvivdaYYbbw34Tsrxlwbpbe4facclVabA56Zz+NfKnxX+Nvjj4364NV8beIrzXblM+THKwWCAHqIolARAcDO0DOOc1w1FAWCiiigDQ0HQ77xPrmn6Ppds95qWoXEdrbW8Yy0srsFRR7kkD8a/oA/Z/wDhFZfAv4P+GfBdkEZtNtVF1PGOJ7lvmmk9fmcsRnoMDtX5v/8ABKf4Cr4z+JGpfEnVLffpnhgfZ7AOvyyX0i8sOx8uM5x2MsZ7V+sdBEmFFFFBIUVyWnfFHw5qnxM1jwDbX6yeJtKsINSurQD7kUrMq8+o2qSOwljPfjraACvAv23/AIH/APC+P2evEGk2tv5+vaYv9raVtXLGeIEmMf8AXRC6fVge1e+0UAfzWUV9G/t8fA//AIUj+0TrkFpB5Wg66TrGm7RhVSVj5kY/3JA4A/u7PWvnKg1Cvp39mX9vzx/+znZw6Gyx+LfB8Z+TSNQlZXth3FvMMmMZ/hIZeThQSTXzFRQB+sNv/wAFfPhu2lmSfwZ4pj1LHFvGLZ4c/wDXQyg/+OV8nfHH/gob4w+MmuCUaFp2l6LalvsOnNJJKY89WkcFd7HHXAAHAA5J+T6Kxq0oV4clRXRdOcqUueDszrfGHxQ8ReOB5WpXuLTORaQLsiz7jq34k1yVFFOnShRjyU0kvIc6kqj5pu7Ciiuu+F/gxvHPjKz09lJs0Pn3TDtEvUficL/wKirUjRg6k9lqFOEqklCO7PfvgB4LHhnwamoTJi+1TE7Z6rF/yzX8iW/4F7V6fTURY0VEUKqjAVRgAU6vyTEV5YmrKrLdn6LQpRoU1TjsgoorM1TxHY6PqOl2V1MI7jUZWht19Sqlj/QfVgO9Yxi5O0Vc2lJRV2adFFFSMp6xpUGt6Vd6fdLvt7mJonHfBGPzr4h8Q6LceHNcvtMuRie1laJjjAbB4YexGCPrX3VXzz+0z4P8i9sfEkCfJPi1ucD+MDKN+Kgj/gIr6fIcV7Ku6Etpfmv8zwM3w/PSVVbx/I8Kooor9BPjjp/BHxE1nwDembTZwYJCDNaS/NFJ9R2PuMH8K998B/H+x8Y6xZaTNpVxZ31ySqsjrJFkAnknBAwD2NfLddv8FP8AkqGgf9dH/wDRb14mY4DD1qU604+8k3f0X4nqYLF1qVSNOMvdbWnzPsSp/wDgmhI037Z/xIcjpomorx7ahagfyqCrP/BM2SWH9sn4lwElY30bUJCnYkahbbT+TH86+f4d/jVPT9T2c7/hQ9T9T6/OH/gml5+o/tJfHjUpNp3Tv5hHHzveStwP+AtX6PV+cv8AwTCmRfjn8eYi4EjXKMqZ5IF1cgn8Mj86+7Pjj9Gq/Oj/AII5/wDItfFD/r7sP/QJ6/Revzl/4I6zKmkfFazYMtxDc6czoykFQVuQP1RvyoBbH6NUUUUCCiiigAooooAKKKKACiiigAooooAKKKKACiiigAooooAKKKKACiiigAooooAKKKKACiiigAooooAKKKKACiiigD86Pib/AMpbvA3/AF6Q/wDpHPX6L1+dHxN/5S3eBv8Ar0h/9I56/RegphRRRQSFFFFABRRRQAUUUUAFFFFABRRRQAUUUUAFFFFABRRWPrHjHQfDzEaprenaaw6i8u44iOM/xEduaANiivOb/wDaP+E2lkrd/E7wdbuF37JNetQxHPIXzMnoelZH/DXXwU/6Kl4V/wDBpF/jQB67RXkX/DXXwU/6Kl4V/wDBpF/jWjp37Tfwh1byxa/FHwdI8hIWM67bK5x/slwf0oA9MorE0Txr4e8TFf7H17TNV3DK/YryObIxnjax7AmtugAooooAKKKKACiiigAooooAKzPE/wDyLWrf9ekv/oBrTrM8T/8AItat/wBekv8A6AaAPgT/AII73pk8FfEm124EWoWcu7PXdHIMf+OfrX2t8dP+SJfEH/sXtQ/9JpK+KP8AgjvZsngz4lXRYbJdQs4gvcFY5CT/AOPivtf46f8AJEviD/2L2of+k0lBT3Plj/gkV/ybd4k/7Gy5/wDSOzr6C/a6/wCTX/il/wBi9ef+imr55/4JExFf2dvE8nmMVbxVOojP3VItLTke5yPyFfQ37XX/ACa/8Uv+xevP/RTUB1Py2/Z1/wCSawf9fMv8xXp1eY/s6/8AJNYP+vmX+Yr06vyfMP8Ae6vqz9HwX+70/RHy98Zviprmp63qvh6ORbLTLad4GSDIaYA4+dvT2GB65ryWul+JE3nfEHxI2MY1CdcfRyP6VzVfpeDowo0IRgraL8j4XE1JVasnJ31CiivQvgh4M/4S/wAbQNPHvsLDFzPkcMQfkQ/Vu3cKa2r1o4elKrPZIypU5VpqnHdn0B8G/Bh8GeCbWKaPy7+6/wBJucjkMw4U/wC6uBj1zXc0UV+SVqsq9SVWe7dz9HpU40oKnHZBRRWRc+KdPtfE9noEkuNRuoHuI0/2VI4+p+Yj/cas4xlPSKuVKSjuzXoooqSjn/HvhaPxl4T1HSnAEk0eYXP8Mg5Q/mBn2zXxRPDJbTSQyoY5Y2KOrDBUjgg19718sftC+EP+Ef8AGZ1KFNtpqoMwwOBKMCQfjkN/wI19dw/iuWcsNJ76r16/h+R83nGHvFVl00f9f1ueV09WaNgykqwOQQcEGmUV90fJnu3w9/aOayt4rDxPHLchPlXUIRl8f7a9/wDeHPsTzX0F8KP2z9B+D+qyapputRXdrOgW606WGUCdR06LkMMnB7ZOcgmvgeivDllGH9qq1NuD8v8AhmerHMa3s3SqJSXmfqrc/wDBYDwPHZSNB4E1+a8GdkbXECxN/wADySP++a+Sv2lP+CgfxD/aGsJ9DiWLwf4Rm4l0nTZWeS5X0nnIBcdflUKp7qSAa+X6K9tHlWQUUUUwHAFiAAST0Ar90f2HfgMfgF8ANF0u+txD4i1T/ia6tlcOs0ijbEf+uaBEI6bgxHWvzQ/4J2fAYfGn9oCwvdQtTP4b8LBdVvtwyjyhv9HiP+843YPBWJxX7X0EyYUUUUEBRXD6h8ZPDOm/GDSfhpPeY8Uanpk2qwwAfL5UbhcE/wB5v3jAY6QvnHGe4oAK8s/ad+DUHx7+CHifwe6Ib65tzNp0kmB5V3H88LZ7AsApP91mHevU6KAP5s7y0n0+7mtbmJ4LiB2ilicYZHBwQR2IINQV9e/8FM/gd/wq34/TeI7G3MWh+MEbUYyo+VLsEC5T6lisn/bb2r5CoNSWCeW1njmhkeGaNg6SRsVZWByCCOQQa/Rf9mb/AIKpnRdItPD3xes7vUTAoii8TaegkmdR0+0RZG4gdZEJJ4ypOWP5x0UBa5+4s/8AwUP/AGfodMa9HxBilUJuEMem3nmt6KEMWc/X8eOa/M/9t/8Aa4f9qTxzYf2Xa3Gm+D9EWSPTre5IEszuR5k8gBIBYKoC5O0L1yxr5qooElYK/Rf/AII6f8jL8UP+vSw/9Dnr86K/Rf8A4I6f8jL8UP8Ar0sP/Q56Aex+nlNZljUsxCqBkknAAp1fKf8AwUe+PH/CnPgDeaTp915HiPxYW0u02H50gIH2mUemEITI5DSqe1Bmfmj+2v8AHn/hoL4+a3rdnN5vh/T/APiV6Rg/K1tGT+8H/XRy7+uGUdq8GoooNQoorubX4N+Jrv4O3/xMjsz/AMIvZ6rHpDz/AMRlZC5YD+6vyKT6yKPWgDhqKKKAPWv2V/jTN8Avjn4Z8W+Y66bFP9l1ONc/vLOX5ZQQOu0EOB/eRa/fS3uIry3ingkWWGVQ6SIcqykZBB9CK/mxr9n/APgmr8cf+Fr/ALPtrod9P5uu+EGXS5gzZZ7bGbZ/psBj+sJoJkj60qOeCK6gkhmjSaGRSjxyKGVlIwQQeoI7VJRQQfnB+0x/wSsfV9XvfEXwivbSzW4ZpZPDOoMY40YnJFvLyFHpG4AHZsYA+WrX/gnh+0Dc6olkfAEsBZ9hnl1G0EK+rFhKePpnPbNfuJRQVc+cf2J/2TI/2WPAN9b6hewan4s1qSObU7q2B8lAgIjhjJAJVdzncQCSx4AAFFfR1FBIUUUUAFFFFAHl/wC0r8ZrX4B/BXxN4xneP7XaW5i0+GTnzrx/lhTHcbiC2Oiqx7V+A2p6nda1qV3qF9cSXV9dzPPPPKcvJIxLMxPckkn8a+4P+Cqnx8bxt8T7H4b6ZOW0fwsPOvtp+WW/kUHHofLjYKPRpJB2r4VoNEgooooGfQn7DPwEb4+/H3R7C8t/N8OaORqurFlyjRRsNkJ9fMfapHXaXI6V92f8FVvgf/wm/wAIdP8AH+nW+/VfCku26KD5nsZmCtnHJ2SbGHYK0hrtv+CcPwG/4U58AbTVtRtRB4j8WFNUutww8duR/o0R+iEvjqDKw7V9N+I/D9h4s8P6noeq263emalbSWd1bv8AdlikUo6n6gkUEN6n831Fdx8bPhbqHwV+K3iXwVqW5p9Ju2hjmZdvnwn5opQPR42Rvxrh6Cwr9R/+CSnxw/tfwrr/AMLNRn3XOksdV0oMeTbSMBPGPQJKyv6kzt6V+XFekfs7/F66+BPxm8LeNbfe8OnXY+2Qx9ZrVwUmTHTJRmxnowU9qAep/QXXyx/wUz/5NB8U/wDX3Yf+lUdfTumala61ptpqFjcJdWV3Ck8E8RyksbAMrA9wQQfxr5i/4KZ/8mg+Kf8Ar7sP/SqOgzW5+KdFFFBoFFFFABV3R9IvfEGr2Wl6dbPeahezpbW1vEMvLK7BUQD1JIH41Sr7g/4JZ/AI+P8A4sXPxB1O336J4Tx9l3j5Zb91+THr5aEufRjGaA2P0l/Zu+DFl8Afg14c8GWvlvcWcHmX9wg4uLt/mmfPUjcSFz0VVHavTqKKDIK5z4ieOtM+GXgXXfFesyiHTNHs5LyYk4LBVJCj1ZjhQO5IFdHX5v8A/BWb4/8A2ey0b4SaTc/PcbNV1vy26ID/AKPC31YGQg8jbEe9A1qfKHwZ/ap1nwt+1rb/ABZ125Zhq2ouNZRclfscx2uijriNdhUf9MlFfuXBPHdQRzQyJNDIodJI2DK6kZBBHUEd6/mwr9pv+Cbvxx/4W7+z1ZaTfXHm694SZdKudzZZ4AM20h+qAp7mJjQU0fVtFFFBB8g/8FNfgf8A8LR+AUniSxtxLrng921BCo+Z7RgBcp9AAsn/AGyNfjVX9Jl7ZQalZz2l1ClxazxtFLDIuVdGBDKR3BBIr8Bf2mfg3P8AAb42+J/B0iOLO1uTLp8r/wDLW0k+eFs9ztIU/wC0rDtQXE8tooooKCiiigAooooAK+pv2evBh8PeETqlwm281UiUZHKwj7g/HJb6EV4D8NvCL+NvGNhpu0m23ebcsP4Yl5bntngD3Ir7RiiSGNI41CIgCqqjAAHQCvkOIMXywjho9dX6dP68j6TJ8PzSdeXTRDqKKK+GPrAr5G+LPxBm8SeP2vrG4K22mSCOykU90bPmD6sM/TFe9fGzxqPB3gq4EL7b+/zbW47jI+d/wX9SK+Q6+0yDCXUsTNeS/X/L7z5fOMTqqEX5v9D7i8HeJIfF3hnTtXhAAuYgzIP4HHDr+DAitmvn39mXxh5U9/4bnf5ZP9Ktcn+IAB1H1GDj2avoKvm8fhvqmIlS6dPQ9vB1/rFGM+vX1CsPxr4Zi8YeF9R0mXC/aIiI3P8ABIOUb8GArcorihOVOSnF6rU65RU4uMtmfBV1bS2V1NbzxtFPC5jkjbqrA4IP4ioa9Z/aL8H/ANheL01aBNtrqi72wOFmXAcfiNre5LV5NX63ha8cTRjWj1X/AA5+c16ToVZU30Cuz+Dsph+JugMBkmcrz7qw/rXGV1XwslMPxF8OsDgm8jXn0Jx/WjFK9CovJ/kKg7VoPzX5n2jVr/gm26r+2t8RQSAW0G+Ayep+3Wh/xqrTP2CJVsP28fEUMgw1xpV4qbRxkmGTn8FP418Zw8/3815fqj6fO1+5i/P9D9W6/Ob/AIJ1RJB+1j+0BHGipGl1cKqKMBQL+TAA7V+jNfnL+wdjTf26/wBoXTIpCLdbnU8I2CzeXqm1TnrwGP5196fGn6NV+c//AASTYf8ACT/HNcjcbrTSBnnG++/xH51+jFfnP/wTRJ039oj4+6XKMzrdHLKcr+7u51P6sKAP0YooooEFFFFABRTJZUgjeSR1jjQFmdjgKB1JNfInx9/4KX/DT4STXOk+Gi3j/wARRZUppkoWxif0e45DfSMP0IJU0AfX1eW/E/8Aag+FfwcMsXizxvpen3sWd2nxS/aLsEdjDEGcfiAK/Mfx1+0P+0T+0k0i3Grv4H8Mz5AsdML2MbIezEEzSAj+8dh9BXKaD+zb4fsh5mr3V1rFwxy3zGFCfop3f+PV5GIzXCYZ2lK77LX/AIB6lDLcRX1UbLz0Prj4gf8ABXnwXpEssHg7wZq3iNlyoudRnSwhP+0oAkYj2IU/Svn7xb/wVf8AjFr7mPRNP8PeG4ifkNvZvcTfQtK7KfwQUzTvhd4S0oDyPD9gSOjTRCVh+L5NdDa6fa2C7ba2ht16YijCj9K8afEdNfBTb9Xb/M9SGSS+1Nfdf/I8N1v9sP8AaJ8YZM/jvxIPMO3/AIlcQs8n28hEx17VxeqePPjHrb7tR8ReOb9idxN1e3khzjGfmY9q+rqK53xFPpSX3/8AAOhZJD+f8D4wlh8cyO8kieIGYkszMJySe5JqnLe+KIADJPq8YPTe8ozX23RQuIp9aS+//gA8kj0n+B8b6T4xuLCQhPGXiawjkH7xrRTkkA44+0Lnk+vc132gfG3xlaMn9lfHrxXop4JXVbq/jiz0ORA8+QAeMr+A4r6DubC2vf8Aj4toZ/8Arqgb+dYd78OfC2oD9/4e01if4ltkVvzABrojxHTfx02vnf8AyMJZLL7M19xi+Gv2ovj1YFBoHx70HWyAP3Wp3MMOfYtqNvF6dc9+vOa9Z8Nfto/tXaZCJP8AhC9D+IFsq73n0e1XUTtx97fYTlQO+cYxn8PH9Q+AXgu+BKabJZuf4re4cfoxI/SuZvf2Y9OSQS6Vrt7YyodyNMiyFT7Fdhrup59g5/FePqv8rnJPKMTHaz+f+dj6t0z/AIK0X3h28Wx8e/CK/wBHuAfna2vGRx6/uZolP/j9eu+Df+CofwM8UGNdQ1HWPC0jnbjVtNZgD/vQGUY9zj3xXwVbWnxy8H2pttG+I17qenA5Gn317JNCcf8ATCcPFWLqfjDxMny+OPgr4R8URE5murHSTp07f7Xmaa8Sg+7KfcV6lLHYWt8FRff/AJnn1MHXp/FBn7F+CPjx8OfiS0aeGPHGg63PJjbbWuoRtPz0zFnePoRXeV+DD3nwH8Sysl9ofjf4dXpOxv7Pu4NZtYzjqYpVglAz1HmMcV6b4A1Hxh4b2/8ACo/2ntNniTAj0fxBfT6O5bsogvFa2J6DiQ9hzXccfKfs1RX5p2X7ZX7VPwftIp/Hvwzi8W6MBubV7WzOxx6i6tC9vzz/AA/SvTfh7/wVm+FviPyYfFOja34PuGxvl8sX1qnr88eJD/36oFY+36K89+Hf7Qfw1+LAQeEvG2i61cPyLSG6Vbke5hbEg/Fa9CoEFFFFABRRRQAUUUUAFFFFAH50fF//AIlP/BWP4eXE/MdzaW+zZyfmguIhn/gQ/Kv0Xr86f2g/+UqHwo/69LL/ANCua/RagphRRRQSFFFFABRRRQAUUVW1HUrPSLOS7v7qGytYhmSe4kEaIPUsSAKALNFfPPxD/b7+Bvw582O58b22t3iA4tdARr4sfQSJ+7B/3nFfMfxC/wCCwdsvmQ+BfAEsvXZeeIboJj0zBDnP/fygdmfpFVDWdd03w5YSX2raha6XZR/fub2dYY1+rMQBX4q+P/8Agoz8dfHvmxr4qTw1aSZ/0fw/apbY+kp3Sj/vuvF7my8efFK/F/ff254lupP+X6/klnJ+sshP86ic401ebsvMuNOU3aKuftB43/b2+BPgRpI7rx/Y6pcpnEOipJfbiOweJWT82FeA+Mv+Cv3grTw6+FvAut61IOA+p3EVih9xt804+oH4V8A6P+zf4r1Da12bPTEPUTTb3/JAR+tdrpP7LunRbTqWt3Nz6raxLEPzbd/KvLq5tgqW9S/pr/wD0aeW4mptC3roeseLv+CtvxU1ffHoXh/w54fhJysjQy3U6/8AAmcJ/wCOV474l/b3+Pfipm+0/EXULRD0TTIILPaM5xmJFP5kmu70r4F+DNL2n+yftcg/jupXfP1XO39K6zTfDWkaPj7BpdnZEdDBboh/MCvKqcRUV/Dg362X+Z6EMlqP45Jfj/kfLGoeLvin8QW3X+t+L/EZbq11d3V1n6liaq2XwW8a34Bj0GZAf+e0kceP++mBr7Eorz58RVn8EEvW7/yO6OS0l8U3+X+Z8q2v7OXjC4A8yOytvaW4z/6CDWnD+zB4iI/e6npiHP8AA0jcf98CvpeiuSWe4x7NL5HQsowy3u/mfOX/AAy5qn/Qbs/+/TUf8Muap/0G7P8A79NX0bRWf9t43+b8Eaf2Vhf5fxZ83S/sv63GQYdYsGI5y4dcH8Aa6bQNC+OngFkbw78QNSsgvIisNcuI4z7FGwpHA4IxXtdFXHPcYt2n8iHlOGfR/eY3hr9tD9qf4cKv9pLbeMLSPpHqNjFO2P8Aetykh+rEmvavh/8A8FctBlnSy+IPgTUtAuAQr3Okyi5QH1aKTYyD2Bc15dWfrHh7TPEEPlalp9tfR4wBcRB8fQnkfhXoUeIprStTT9NPzucVXJIP+HL7z9HfhT+0j8NPjbGv/CG+MNO1a6I3GwLmG7UDqTBIFkx77ce9el1+JHiD9nPSppReeHb650O9jO+Mby8asOhBzvU++Tj0r0H4efto/Hr9m6SG18Ug/EHwpEQCdRkaWRU/2LoAup4/5ahh6Cvo8NmeFxWkJWfZ6P8Ar0PCxGX18PrJXXdH67UV4H+z1+2v8NP2i0itNH1I6N4kK5fQdWKxXBPfyjnbKP8AdOcclVr3yvVPNCiiigArK8VSLF4X1h3YIi2cxZmOABsPJrVrkvi3dpp/wp8aXUgZo4NFvZWC9SFgcnH5UAfFH/BHv/km3xB/7C0H/ok19mfHT/kiXxB/7F7UP/SaSvkz/gkLaOnwG8XXRx5cniWSNeecra25P/oYr6d/afulsv2bfirK8hi/4pbU1VhnO42sgX9SKCnufN3/AASK/wCTbvEn/Y2XP/pHZ173+2NdpZfstfFCSTO06DcxjaO7rtH6sK8X/wCCUVobb9l65k8oR/aPEN3KGAA8zEcKZ9/uY/CvTv29NQ/sv9kT4kzbkXdYxQZkOB+8uIo/z+bj3xQHU/Nn9neNk+GdsSMBriZl9xux/MGvTK89+AkPlfCvR25zI0zc/wDXZx/SvQSQASTgCvyXHu+Lq/4n+Z+j4PTD0/RfkfDvjCf7V4t1ubdv8y+nfdjGcyMax6sX1ybu9uJznMsjPz15JNV6/V4R5YqPY/PpPmk2FfXnwU8Ff8Id4Lg85NuoX2Lm4yORkfKn4D9Sa+f/AINeCf8AhNPGltHNHv0+zxc3ORwwB+VP+BHAx6Zr6/r47iDF/Dhovzf6L9fuPpcnw29eXov1Ciiiviz6giurmKxtprid1ighQySO3RVAySfwFfHGtfEO91D4iN4piJEsdyJIIyfuxqcKh/4CMH6mva/2jvGp0fw7DoVu+261L5pcdVhU8j/gRwPoGr5lr7rIsElSlXqL4tF6dfv/AEPks2xTdRUoP4dfn/wD7v0bVrfXdKs9RtW3291EsqH2Izg+/arleJ/s0eMPt2jXfh6d8zWZ8+3BPWJj8wH0Y5/4HXtlfI4zDvC15Un029Oh9HhayxFKNRdfzCuG+MvhD/hMPA15DEm+9tP9Kt8dSyg5UfVcj64ruaKxo1ZUKkakN07mtWmqsHCWzPgSiu4+MXg//hDvHN7BFHssrk/abbA4CMeVH0bI+gFcPX65Rqxr041IbNXPzmpTdKbhLdBRRRWxkFFFFABRRX0r+wF8AP8Ahe/x803+0LbzvDPh3bqup7lykm1v3MJ7He4GR3VHoA/TH9gz4Br8BvgDpMF7AIvEmvBdW1UkfMjuo8uE/wDXOPaCOm4uR1r6NoooMgqhr2uWPhjRNQ1jVLlLPTdPt5Lq5uJDhYokUs7H2ABNX6+EP+CrHx7bwZ8N9N+G2lz+Xqfic/aL8o3zR2MbcKe48yQAZ7iOQd6BrU+CPFf7UHiDW/2pJPjJbu630Grrd2VtIcBLSM7I7c+gMI2NjruY9TX7meC/F2m+PvCOjeJNHnFxperWkV7bSDujqGGfQjOCOxBFfzjV+rn/AASd+OP/AAlHw71n4a6jPu1Dw45vdPDtktZSt86j/rnKT+EyjtQU0fe9FFFBB84ft9/A7/hdv7O2txWdv52v6ADrGm7Vy7NGp82IdzvjLgAdWCelfh3X9KdfhP8AtufA/wD4UP8AtC+INHtYPJ0LUW/tXSsDCi3lJPlj/ccPH9EB70FxZ4JRRRQUFFFFABX6L/8ABHT/AJGX4of9elh/6HPX50V+i/8AwR0/5GX4of8AXpYf+hz0Cex+nlfhj+3P8em+Pfx+1m+tLjzfDujE6VpIVso0UbHfKMcHzH3MD/d2DtX6Yf8ABQr4/wD/AAo74B31tp9z5PibxPv0rT9pw8aFf9ImHf5EOARyGkQ1+JVAooKKKKCjT8N+HtQ8W+IdM0TSbZ7zVNSuY7S1t4/vSSyMFRR9SRX7qaL+y/oGnfssL8GJfLexk0g2Vxdon3rtvna5A9RP+8GemAO1fCH/AASi+Ay+K/iBqvxN1S236d4cH2PTN6/LJeyL87jsfLiPT1mQjpX6t0ENn84fi3wvqPgjxRq/h7V4Dbappd1LZ3MR/hkjYq2PbI4PcVkV94f8FXfgd/wiPxO0r4jadbhNN8TR/Zr4oMBL2JQAx9PMiC/UxuT1r4PoLWoV9Mf8E+fjj/wpb9onR1vLgw+H/EeNG1AMfkUyMPJlPb5ZduW7Kz18z04EqQQSCOhFAH9KNFeGfsX/ABwHx7/Z+8O69cXAm1yzT+zNWGfm+1RAAu3u6lJP+2ntXudBkFFFFABRRRQAUUUUAFecftDfGKx+Avwf8R+NL3Y8lhbkWdu5/wCPi6f5YY/XBcjOOihj2r0evym/4Ku/H1fFfjzS/hfpc4fTvDuL3UihyHvZE+RP+2cTfnKwP3aBpXPhXXtcvvE+uahrGqXL3mpahcSXVzcSHLSyuxZ2PuSSfxrPoooNAr3n9ij4Df8ADQXx80TRLyHzfD+n/wDE01fI+VraMj92f+ujlE9cMx7V4NX7M/8ABNX4Af8ACovgZF4j1K28rxH4v2ahLvXDxWgB+zR/irGQ/wDXQA/doE3Y+uFVY1CqAqgYAAwAKdRRQZn5uf8ABW74HeZb+HPirptv80ZGj6uUXqpy1vKceh3oSf70Yr8z6/oi+L/w10/4w/DHxJ4M1TAtNYs3tvMIz5UnWOQDuUcK491Ffz5+K/DOo+CvE+raBq8BttU0u6lsrqE/wSRsVYfmDQXFmTRRRQUfsT/wS9+OP/CyfgU3hHULgy634OkW0G85Z7J8m3P/AAHDx4HRY09a6P8A4KZ/8mg+Kf8Ar7sP/SqOvzU/Ya+OP/CiP2h9A1O7uBBoGqn+yNVLnCLBKwCyE9hHII3J67VYd6/Sv/gpn/yaD4p/6+7D/wBKo6CGtT8U6KKKCwooooAsWNjcane29naQSXN3cSLDDDEu55HY4VQB1JJAxX75/st/BSH9n/4H+G/CAWM6jDD9p1OaPpLeSfNKc/xAHCA/3UWvzX/4Jd/AcfEj4zzeNdTtjLonhBVnh3r8kl++fJHvsAaTjoyx+tfsBQRJhRRRQSYXjnxnpfw78Ha14n1qf7PpWk2kl5cyd9iKTgDux6AdyQO9fz8/F34map8YviV4i8Zaw2b7V7trgx7siFOkcSn+6iBUHsor9E/+Cs3x6XS/DejfCjS7j/S9TK6pq+xvu26MfIiP+9IC5B5HlIf4q/LyguKCvp3/AIJ5fHFfgv8AtEaVDfT+ToHiUDR74u2ERnYeRKe3yybQT2V3NfMVOVmjYMpKsDkEHBBoKP6UaK8Q/Y1+N4+Pn7P/AIc8Q3E/na3bJ/ZurZPzfa4gAzH/AH1KSf8AbSvb6DIK/P8A/wCCs3wP/wCEh8C6J8TtPty17oTjT9SZBy1pK37tj7JKcf8AbY1+gFYPjvwZpvxE8Ga54Y1iLztM1ezlsrhR12OpUkehGcg9iAaBrQ/nKorpviV4C1L4W+P/ABB4S1dduoaPeyWcpxgPtOFcezDDD2YVzNBoFFFFABRRXSfD3wjJ428WWGlqGELtvndf4Il5Y/0HuRWdSpGlBznstS4Rc5KMd2e+fs6+CxoXhZ9ZuExeamQyZHKwgnb/AN9HLfTb6V63Udvbx2lvFBCgjhjUIiKMBVAwAPwqSvyXE15YmtKtLqfouHoqhSjTj0CiiuF+MvjM+DPBN1LA+2/u/wDRrbB5VmBy3/ARk/XHrWdGlKvUjShu3YurUjSg6ktkeAfG/wAZjxf42uFgk32Fhm2gweCQfnYfVu/cAV57RRX63Qoxw9KNKGyR+c1akq03UluzU8Na9ceGNfsNVtj++tJRIBnG4d1PsRkH619u6XqUGs6ba39q/mW1zEs0beqsMj+dfB1fSn7NfjD+0dAutAnfM9g3mwAnkwseR/wFif8AvsV83n+F9pSVeO8d/R/5P8z28or8lR0XtL8z2eiiivgj7A434ueEP+E08D31pGm+8hH2m24yTIoPyj/eBZf+BV8bV9918hfGvwf/AMIj46u1iTZZXv8ApcGBwAxO5fwbPHpivs+H8VZyw0vVfr/XqfMZxh/hrx9H+hwNbngiYW3jPQJjjEeoW78nA4kU1h1YsLn7HfW9wM/upFk4Hoc19jUjzQce6PmYPlkmfedY37J94NF/4KJ6NGT5ceo29xFw2Af+Je7YPrlo/wA8VsAggEHINcH4U1MeD/23vhPqpOyK6vrS2Z84A82R4Dk+mHGa/Psgly4trun+jPsM4jzYa/Zo/ZWvzn/ZrP8Awjv/AAVG+MFlJw1/a6ht8wbT889tcDA78D8RzX6MV+c5/wCKM/4K/wCTmO21614xn+LSvxzmWH2xn0Ffop8Qj9GK/Of9jL/im/8Agon8etEYeSl1/alzGn3Bj+0YnRQvf5JTg+g9DX6MV+c+gE+AP+Cu2rWzHybbxFavsONobfp6yn25lhYd+ffoAj9GKKKKBBXkf7Qn7UHgT9mvw+L/AMVaiX1GdSbLRbPD3l2emVTI2pkHLsQo6ZJwD41+2X+3zpXwH8/wf4NWHxB8RJB5bpjzINMLAYMoH35DkbYx9WxwG+B/D/wx1v4g+Irjxp8TtQudb1u9fzngvJNzMe3mHoABwI1wAAB0+WuHF4ylg4c9V+i6s7MNhamKlywR1HxV/aM+MH7ZN3Na+cfBvw+ZiBp1o7LFImf+Wr8Nct7cICPuqervBPwe8O+CBHLDbC91BeTeXQDMD6qOi/hz7mrniT4j+GPA0XkXuoQQyRLtWytxvkA7DYv3fxwK8l8S/tPXMpaPQdLSBOguL47m/BFOB+Zr5GpVzHNdKcXGH3L5vr8j6anTwWXr33eX3/h0PoWue1v4heG/Dm4ahrVnBIvWISb5B/wBct+lfJXiD4jeJfE+5dR1i5liPWFG8uP/AL4XAP5VzVdFHh3rWqfd/m/8jKrnXSlD7/8AL/gn1Bq37S3hmz3LZW99qL9mWMRofxY5/SuQ1H9qTUZM/YNCtbf0NzM0v6ALXh1FexTyXBU9439WebPM8VPaVvRHp17+0T4yuyfKuLSzz2gtlOP++91Y1x8ZfGlycvr9wp/6Zqif+gqK4qiu+OBwsPhpR+5HHLFV5bzf3s6WX4k+K5lAbxHqgxz8l26n9DUX/CwvFH/Qyax/4Hy//FVz9FbKhSX2F9yM/bVP5n9500fxK8WQrtXxHqZHX5rp2P5k1ft/jJ40tmymv3BOQf3io/8A6EpriqKl4WhLemvuQ1Xqrab+9npln+0N4ztseZd213j/AJ7Wyj/0Hb/kV0Gn/tRaxGR9t0WyuB3Fu7xZ/PdXidFcs8swc96S+Wn5HRHHYmO03+f5n0ppn7T+iT4F/pN9aMe8LJKo/ElT+ldhpPxp8G6vtWPW4rd26rdq0OPqWAX9a+O6K86pkGEn8F4/P/M7IZviI/FZ/wBeR9y3Fjofi21DTW9hrFv2Z1SZR9DzXG61+z/4P1Ys0VnNpsjfxWcxA/75bcPyFfKlnf3OnTCa0uJbaUdHhcow/EV22h/HLxjoe0DVDfxD/lnfIJc/8C+9+tcP9j4vD64Wt8tV/mjr/tLD1tK9L9T1rSfhL44+G92158P/AB/qOhzE7ttvcy2bN7M0TYb05GOxq5rvxR+J77h8RPh94Z+J8GMPe6jo8bXpTvi6tDHOD/tMT6nNc9oP7UULbU1rRnj9ZrGQN/442P8A0KvSPD/xb8J+Jdq2usQRTNx5N0fJfPoN2AT9Cal4zNcH/GhzLvb9V+o/quX4n+FKz/rueTS3vwG8WyMl3o3jH4WaoTtDWFxHrVhEf7xil8mdR7eY5r1r4d+KPjB4SMP/AAqD9oTR/GdqDiHRNR1QW1wR3UWepqq+vETN6g963dW8OaT4hi26jp1rfrjAM8SuQPYkZH4V5/rv7OnhTVNzWa3Okynp9nl3pn3V8/oRXVR4hoS0qxcfxX9fI56uTVY/w5J/gfRNn/wUg+MHwglitPjB8H5EiJCC/t4ptPMn+0pcSRyf8AKg17p8O/8Agpl8D/HPlRX2sX/g+8chRDrtmypn/rrEZEA92K/hX576L4R+LPwtheLwP8Qb2LTzndpxuXigk9mgYtE3/AhWPr3izVpAw+IXwX8Pa9gfPqujWb6VdZ/v77JlgJPPLxNXt0cfha/8Oovyf3M8mrg69L44M/a/wn488NePLL7Z4a8QaX4gtcZ87TLyO4UfUoTit6vwIsp/hbLeR3uh6940+HWqocoZ44tTijb/AK+IWt5FHuImPFeyeDP2kPjn4L8pfCnx00LxpZoATb6xqKKxAH3T/accMme2I2JJ4BIrvOPlP2Tor8z9B/4KT/G3wxB5vi/4Q2+tWUZAN7pkVzaxuD38799Gc+q8e1djoP8AwWC8EXCoda8BeINPbjcLC4gugPXG8xZ/SgVmff8ARXw+3/BXX4QBTt8NeNy2OAbKzAJ+v2qvKfid/wAFeb+/spbP4e+CBYXMnyx6lrs4mZM8fLBHgbvTLkZ7GgLMg/4KY+JLT4WftQ/C7x5oN/HN4r061juLrTtx+RILjfCznsJd8yEekfvX6CfBn4yeGfjr4C07xX4WvkurK6QebAWHnWkuPmhlX+F1PHoRgjIIJ/Ge7+EHiv4rvq/i3xprs83izVWFwHuvmJY4/wBbgfKMYUIoAQAADjaOI0PU/id+zv4gfU9C1DVvC93ja15p0p8idR0D4yjrzna4P0rhpY7D1punCabX9ad/kdtTCVqcFOcdH/Wp/QRRX40aJ/wVL+OmlWohur3QtZkAA8++0tVc++ImjXn6VavP+Cq/xuuYdkY8N2jZz5kOmMW/8ekYfpXccfKz9jahuruCxt3uLmaO3gjGXllYKqj1JPAr8QNZ/bw/aG8cFoF8dajGrcCLR7GC3YZ9GijD/ma4DVdF+LPxQmSXXZvEWuSZyJdevZHI98ztmsZ1qdL+JJL1djWFGpU+FN+h+zXjv9s74KfDnzF1f4iaPJOg5ttMkN/KD/dKwB9p/wB7HvXzX8Qv+CvPgvSvMh8GeDdX8QzDIFxqcyWMOezKF8x2HsQp/nXwZpH7MniC7w2oX9lp6HshaZx+AAH613Wi/sz+HbLa2oXl5qTjqoYRRn8Bz/49XlVc5wdL7d/TX/gHoU8rxNT7NvX+rm98RP8AgqD8avGnmw6TeaZ4Ns34C6RZh5dvvJNvOfdQteD6zffE341Xy3us3niHxXKTlLjUp5ZkX/daQ7VHsMV9MaJ8PfDXh3adP0WzgdekpjDyD/gbZP610NeNV4i6Uaf3v9F/merSyX/n5P7v8/8AgHzFof7NPiO/2tqNzaaWh6qW86Qfgvy/+PV3+i/s0eHLHa2oXV5qbjqu4Qxn8F5/8er16snW/Fui+HFJ1PVLWyOMhJpQHP0XqfwFePUzbHYh8sZW8or+menHLsJQV5K/r/VirovgDw54dCnT9Fs7dx0k8oNJ/wB9tlv1roK8n1z9pLwxpu5bCK71WQcAxx+XGfxbn/x2vPtb/aa1+9yum2NnpqHozZmkH4nC/wDjtEMrx+KfNOL9ZP8AphLH4SgrRf3f1Y+maytX8V6LoIJ1HVbOyI/hmmVWP0Gcmvj7WviP4n8QFhfa5eSI3WNJPLjP/AFwv6VzhJJJJ59TXrUuHW9atT7l+r/yPOqZ0v8Al3D7/wCv1PrDVf2g/BumZEV5cagw6i0gP832j9a5HUv2pbdcjT9Blk9HubgJ/wCOqD/OvnuivWp5Fg4fEnL1f+Vjz55riZbNL0X+dz1zUP2mPE9ySLa106zXsREzsPxLY/Suevfjh41vc7tbeJT/AAwwxpj8Quf1rhKK9CGX4Sn8NJfdf8ziljMRPeb+86G5+IPie8P77xDqbj+79rcD8gcVmz65qVyP32oXUvOfnmY8+vJqhRXXGlTj8MUvkc7qTlu2SSzyTsDJI0hHALMTTVZo2DKSrDkEHBFNorSxBci1e+gJMd7cRkjBKysP61pWvjzxLZEeR4g1OP8A2RdyY/LOKwaKiVOEviimUpyjszu7H43+NbDG3W3mUdVnijkz+JXP610+mftN+IbbAvdPsL1R3QNEx/HJH6V47RXHUy/CVPipr7rfkdUMZiIbTf33/M+ltH/ad0O6wuo6beaex/iiKzIPx+U/pXfaH8SPC/igCOx1m0md+PIlby3bPbY+Cfyr4rorya2QYaf8NuP4r8f8z0Keb14/GlL8P6+4+pvG/wABNM1mX+0PD8n9g6sjCRDDlYS45BwOUOccr09K9k/Z9/4KH+M/gnqlr4P+NVrea7ooOyDXx+8vYE6bmb/l4QdzneOeWIC18O+HPiX4l8KlRp+r3CQr/wAu8reZF9NrZA/DFeiw/HXSfGOmnSvGuhLLA3/LzZfwH+8FJyp9w34dqujDH4H3ZfvYf+TL79/S7IqyweL1XuS/B/13P3M8H+MtD8f+HbLXvDmqW2s6Pep5kF5aOHRx/QjoQeQeCAa2q/ED4JfH7xT+yf4n/tzwTrCeK/Al3IDf6PLIVR1P/PRMZhlA4EoXnABBHy1+vfwL+O/hP9obwNB4n8J3hmtyfKubObC3FnL3jlUE4PcHoRggkV79OpGrHmieJUpypu0j0SvK/wBqnVhon7NPxSut5jYeG7+JHD7CrPA6KQfXLDHvXqlfNn/BRTxEvh39kLx0Q+ya9FrYxDdjcXuYgw/74DnHtWhCON/4JU6QdN/ZY+0FNg1DXby5B243ALFFnPf/AFWM+2O1eqftu6p/ZH7J/wATZ923fpLW+cZ/1rrH/wCz1lf8E/8Aw63hr9kP4eQPGUlubae+bIwWE1xLIp/75ZfwxXMf8FOdeGjfsjeIbXcAdUvrGzHvidZv5QmgOpL/AMEy9L+wfsg+F59uPt13f3Gc5zi5kj/D/V0z/gptq40z9kPxLbbiP7QvbC26DnFykvf/AK5dq7/9ivQG8N/sp/DG0YYMmjRXn4Tkzj9JK+ev+CvPiUWPwV8H6ErFZNR177SR/eSGCQEf99TIfwoDqfNXwktTZ/Dbw9GRgm1WT/volv61t+KLz+zvDOr3eceRZzS5/wB1Cf6U7w7YHSvD+mWRG021rFDj02oB/Sua+NGoDTfhlrsmeZIlgAHfe4U/oTX5Iv8AaMWv70vzZ+kP9zh/SP5I+OqKK7b4Q+Df+E18bWdtLHvsbf8A0m6z0KLjCn/eOB9CfSv1WtVjQpyqT2Wp8BTpyqzUI7s+gPgX4LPhLwVFNOmy/wBSIuZQRyqkfIv4Dn2LGvRaQDFLX5JXrSxFWVWe7Z+i0acaNNU47IKjuLiO0t5Z5nEcMal3djgKoGST+FSV5L+0T40GheFk0a3fF5qeVfHVYR94/wDAjhfpu9KrDUJYmtGlHqTiKyoUpVJdDwL4heLpPG3iy/1RiwhdtkCN/BEvCj+p9ya5uiiv1unTjSgoQ2Wh+dTm5ycpbs6P4f8AiqTwZ4u0/VVJ8qJ9s6j+KI8OPyOR7gV9qwzJcQpLE6yROoZXU5DAjIIr4Hr6q/Z88X/8JF4LGnzPuvNKIgOTyYjkxn9Cv/Aa+U4gwvNCOJj00fp0/H8z6HJ8RyydB9dV/X9bHqNFFFfDH1h5X+0P4Q/t/wAHf2nDHuu9KYy8DkxHhx+GA30U18sV973EEd1BJDMgkikUo6N0YEYINfFHjrwvJ4O8V6jpL5KQSfunb+KM8ofyI/HNfc8P4rmhLDS3Wq9Ov4/mfJZxQ5Zqsuuj9f6/I5+iiivrz5wKKKKACv22/wCCe3wEb4H/AAA0+bUbfyfEniYrq2oB1w8SMo8iE9/ljwSD0aRxX5ofsJ/Af/hfP7QOjWV9a/aPDejH+1dW3D5GijI2RH18yTYpHUrvPav3MoJkwooooIKesavZ+H9IvtU1G5js9PsoHubm5lOEiiRSzuT6AAn8K/Ab9pH40Xnx++MviPxndeYlveT+XYW0h/497RPlhTHQHaAWx1ZmPev0l/4KmfH3/hAPhPa/D7TLjZrXizP2rYfmisEI359PMfCD1USCvyMoLigr1j9lv4zy/AT45eGPF29xp8FwLfUo1/5aWknySjHcgHcB/eRa8nooKP6TbS6hv7WG5tpknt5kWSOWNgyupGQwI6ggjmpq+R/+CaPxx/4Wt+z/AG+gX9wZtd8IOumTbzlntSCbZ/oFDR/9sfevrigyCvi7/gqP8D/+Fi/BCHxlp9v5ms+EJTcSFR8z2UmFmHvsISTnoFf1r7Rqnq+k2evaVe6ZqFul3YXsD21xbyDKyxupV1PsQSPxoA/m4or0T9oH4SXnwN+MXijwXdh2XTbthazOOZrZvnhk9OY2Un0OR2rzug1CiiigAr9F/wDgjp/yMvxQ/wCvSw/9Dnr86K+if2avjyvwK+EXxnls7kw+I9fs7HSdLCNh0ZzcebMO48uPcQezFB3oE9i5+378fR8dvj7qRsLjzvDXh7dpWmFDlJNrfvph673zg91VK+aqKKBhV/QtEvvE2uafpGmW7XepahcR2lrbx/ellkYKij3LECqFfdP/AASt+AH/AAnPxPvfiPqttv0bwt+6sd65WXUHXgjsfKjJb2aSM9qAeh+kf7PPwdsfgL8H/Dnguy2PJYW4N5cIP+Pi6f5ppPXBcnGeihR2r0eiigyPIP2sPgrH8fPgR4m8KLGr6o0P2vS3bjZeRfNFz23coT6Oa/BCeCW1nkhmjeGaNijxyKVZWBwQQeQQa/pOr8Wv+CkXwO/4VF+0Le6tY2/laD4tVtVttq4VJycXMY+jkPjsJVFBUT5RooooLPtr/glj8cf+EB+M914G1C42aP4uiCQB2+WO+iBaMjsN6709S3ljtX681/N1oes3nhvWtP1bTp2tdRsLiO6tp0+9HKjBkYe4IBr+gf4EfFay+N3wj8MeNbHai6raLJPCpz5M65WaP/gMiuvuAD3oIkjvqKKKCQooooAKKKKAOD+OXxX074IfCnxJ411Mq0Wl2rSRQscefOfliiH+85VfbJPav5+/EniHUPFviHU9b1a5e81TUrmS7uriT70ksjFnY/Uk1+ln/BYTxtdWfhj4d+EoJCtpf3V1qV0g43GFY0iz6j9/Kcew9q/MCguIUUUUFHtX7IHwIl/aG+Oug+GpYmbRIG/tDWJFyNtpGQXXI6FyVjB7GQHtX7ywwx20SRRIsUSKFREXCqBwAAOgr46/4Jh/AZvhh8EG8XanbCLXfGDJdqXX547FQfs6/wDAsvJx1DpnpX2TQZt3CiiigQV+TX/BVz4H/wDCIfFLS/iLp1uE0zxPH9nvSgwEvYlAyew8yIKR6mNzX6y14/8AtZ/BSP4+/AfxN4VSJZNVMP2zSmbql5Flo8E8DdzGT2EjUDR+BlFSTQyW0rxSo0UsbFXRwQykHBBB6Go6DQK/ST4g/HD/AIXn/wAEt7y8vLjztf0W6sNH1Pc2XaSK4i2SnPJ3xmNif7xcdq/Nuuy8KfEe98N+AfG/hMMz6Z4lgtfMiB4E9vcpJHJ+Cecv/A/agTONooooGFS29tLd3EUEEbSzSsESNBksxOAAPUmoq+i/+CfXhGz8Zftb+A7a/jWW2s5ptS8thnMkEDyxH8JFRv8AgNAH6y/sl/AuH9nr4G6B4VKINXZPturSpz5l5IAZOR1CgLGD3WMV7HRRQZBWT4q8T6b4J8M6r4g1i5W00rS7WS8up26JGilmPucDp3rWr8/f+CsPx7bw54N0j4WaXPsvddxqGqbGwVtEf91Gf9+RSfpDjvQNan5yfGf4o6l8afil4j8aasSLrVrtpliJyIYh8sUQ9kQIo/3a4miig0CiiigD7d/4JXfHH/hA/jJeeBdRuBHpHi2IC33nCpfRAtHyem9DInu3liv12r+bzQNdvvC+u6drOmXD2mpafcR3dtOhw0cqMGRh9CAa/oI+BvxUsvjZ8JfDHjWw2pHq1msssKHIhnGVmi/4DIrr+FBEkd3RRRQSfl7/AMFa/gf/AGZ4k8P/ABT06DFvqajStVKL0nRSYJG/3owyf9sl9a/O6v6A/wBpv4Y2nxf+A3jTwxdRLJJcadLLaMw/1dzGPMhcHth1XPqCR3r+fyg0QUUUUDCvpn9nHwV/Y/h6bXblMXWpfLFkcrCp6/8AAjz9AtfN9ham+vra2B2maRY8+mTj+tfdlnaRWFpBawII4II1jjQdFUDAH5Cvlc/xLp0Y0Y/a39EfQZPRU6jqv7P6k1FFFfAn2AV8l/HXxr/wlvjSW3gk3afpubeLB4Z8/vH/ABIx9FFfQPxb8ajwP4MuruJ9t/P/AKPa46h2B+b/AICMn6gDvXxySSSSefU19lw/hLuWJkttF+v+X3nzGcYjRUI+r/QbRRRX2x8sFdN8OPFbeC/GOn6nkiBX8u4Ud4m4b8uo9wK5mis6lONWDhLZ6Fwm6clOO6PvlJFlRXVg6MAQQeCPWnV5n8AvF/8AwkvgiOzmfdeaWRbvk8mP/lmfy+X/AIDXplfkeIoyw9WVKW6Z+jUKqrU1Uj1CvMf2gfB//CSeCXvoY915pZNwuByYv+Wg/IBv+AV6dTZYkmjeORQ6OCrKwyCD1Bow9eWGqxqx3TCvSVenKnLqfA1FbfjTRF8N+LNW0yMkxWty8cZJydmflz74xWJX67CanFTjsz84lFwk4vdH3N4Uvv7S8L6Pd5z59nDLn6oD/WvLf2g5rnw5qvg7xTZZW50y93K4ODvVkkj57co1db8EtS/tP4ZaKxOXhR4GHpscqP0Apvxu8Pt4g+HOppGu6a0Au0H+5y3/AI6Wr80wsvqmZJPpJr79D7ivH6xgnbqk/wBT9htD1i28RaLp+q2T+ZZX1vHdQOf4o3UMp/Iivzz/AG48fDj9u34GeOjiGzuTZ29w57iK8KzHnj/VXCj8K9z/AGFPjppOv/se6NrOu6pBZReELeTS9Uubh9qQR24Hlkn/AK4GL6nIFfnl+2l+1Hqf7Vni5dQ0jS3svBHhVnj0+R4wJyZWQNNK/VS5jTCA4AUdTk1+mtpbnwcU27I/bSvzl/bpc/Cn9uD4IfEY/wCjafcm2t7mY9GEN0VnP18m5UflX2n8JPi7pnjf4EeGviFf39tZ2F1o8d/f3U0gSK3dU/f7mPACOrgn/Zr8nv22/wBqC/8A2rvFkn/CP6dJF4D8KBzaySRgSyl2VGuHPVd2FCpnhVyec4G1HVsIpt2R+1FfDf7eP7ckvwyeb4Z/DiY3Pju7URXuoW/znTFccRx46zsCP9wEH7xGOY+Jn/BR228Ofsp+CZ/Dd7Hd/E/X9LWGYkh/7NeLMM9zIp/iaSNvLVuudxyFw35hyarezXtzeSXc8t5cl2nuHkJklL5LlmPJLZOSeuTQ720CKV9T1/RNV8N/C2WbV9bum8UeNrhmlkjjl80QOxy26U5G8knc2Sc9upPL+MPjj4m8Vl4kuf7Jsjx5FkSpI/2n+8f0HtXnlFedDAUvae2q+/Pu+notl/Wp3yxdTk9nT92PZfq+o4kkkk8+pptFFekcQUUUUAFFFFABRRRQAUUUUAFFFFABRRRQAUUUUAFFFFABRRRQB0Hh7x74h8Kkf2Xq1zaoP+WW7fH/AN8Nlf0r1Dw5+07qFttj1vTIr1BwZ7RvLf6lTkH8NteH0VwV8BhsT/Fgm++z+9HXSxdeh8En+h9h+HPjP4S8S7Ui1NbK4b/lhfDyW+mT8p/Amu2R1kUMpDKRkEHIIr4Grc0Dxtr3hZgdL1W5tFBz5SvmMn3Q5U/lXztfh6L1oTt5P/P/AIB7VHOZLSrH7j7K1fwpouvAjUdKs70n+KaFWYfQ4yK4rVP2e/BuokmK0uNPY97W4b+T7h+lec+Hv2ndVtdsesaZBfp0Mtuxhf6kcg/hivStC+Pvg/WQqyXsumSn+C9iKj/vpcr+Zrx5YTM8F8F7f3Xdfd/mj0liMDivitfzVjl5v2Y7e2uBNpfiS7sZF+67whmHGDyrL7/nVbVPgD4p1MOtz40kvo3A3/amlbceOoLHPQV7Zp+q2OrQ+bY3lvexf37eVZF/MGrdZrOMdDRz+9L/ACNHluEnqo/i/wDM+frH9lmUuDeeIUVe6wWpJP4lh/KvR/Bfwa8N+CZkube3e9v05W6vCHZT/sgABfrjPvXdVna54h07w1Yveanew2Vuo+9K2CfZR1J9hzWNXMcZiv3cpt36LS/3bmkMFhsP76itOr/4Iuua/YeG9PN7qVylpah1jMj9MscD+f4DJ6VeR1kRXRgysMhlOQRXyT8XvipJ8Q9SjhtQ8GjWpJhifhpG6eYw9ccAdhn1NR+BPjPr/geJLVHXUdNXpaXJJ2D/AGG6r9OR7V6ayGs8Opp+/wBvL/M4P7XpKs4te73/AK6H1VceGdHu33z6VYzN/ektkY/qKbD4W0a3bdFpFhEfVLZAf0FeYaX+054fuIx9u06/spT1EYWVB+OQf0rV/wCGivB3/Pe8/wDAc/415ssDj4+64S/r0O5YvCS15kemRxrEoVFCKOgUYFOryG9/aa8NQjFvY6lct7xoi/mWz+lcxqn7Ul04ZdN0GGE9nupzJn/gKhf504ZTjan/AC7t62QpZjhYfb+4+hahu7y30+BprqeO2hXrJK4RR9SeK+TNY+PHjLVwyjUlsI2/gs4lTH0Y5b9a4jUNVvdWn86+u572b/npcStI35k5r1qXD1WWtWaXpr/kefUzqmv4cW/XT/M+std+OXg7Qty/2n/aEq/8s7BDLn6Nwv615zrv7UVw+5NG0aOIdpr2Quf++Fxj/vo14RRXt0cjwlLWScn5/wDAseVVzXEVPhfL6HZa98XfFviLetxrM8MLf8srQ+SuPT5cEj6k1yDM0jFmJZickk5JNMor26dKnRXLTikvJHlzqTqO8236hRRRWpmFFFFABRRRQAUUUUAFFFFABRRRQAUUUUAFFFFABRRRQAUUUUAPSR4iSjshIKkqcZB4Ir0X4DfHvxX+zv48tvE3ha8KOCEvLCVj9nvoc8xSr3HXB6qeRXm9FAH9B3wH+O3hf9ob4f2nivwvcl4HPlXVnLgT2U4ALRSDsRkEHoQQRwa+UP8Agrr4xNh8JPBfhSFj9p1nWWuyiDLPHbxFSuP9+4jP4Cvgb9lj9pbXf2Y/iTBr2nmS80S62wavpIfCXcGeozwJF5Kt2OR0ZgfSf28Pjron7Snx50oaFrMKeFNO0uG2tL6ZWWMyyJ5zsw6qdzpE2ehj56Gk2optiUW5JI/Xv4WeER8P/hn4T8MgBf7G0m108gc8xRKhOe+SpOe9fEH/AAWC8YLbeAPh/wCFFcb7/U59SZc9BBF5YJ/G5P5H0qr/AME+f207lruy+DfxJujHqsGLfQtWupCxnH8NrI5JBOMeW+cMML127vG/28NfT49/tjv4Vt7p/wCyfDViNNklh5CSKGlmYe++RYz7oKznVhTpurJ6JXKhTlOoqaWrP1R+Gttpdj8OvC9rol5BqGj2+mW0Nnd20gkimhWJVRlYdQQAc1+cP/BTvxEvjn9pP4ceBoX86PSbMXFwoOfLa4lBcEevlQRt9CK539jj9q/Vf2VfGa/DP4h3LSeAbuUtZ3xBYac7txKp6+SxyXXnacsP4g3nGleLrj49/tHeOfifcxutpNcuLJZBykZHlwIfdYEAPuc9648VioU8JKvF6W0+ex04fDyniY0pLrr+p6pXjn7TmrC28I6dp4OHu7veR6qinP6stex18v8A7SevDUfG8Gno2Y9Pt1Vh6SP8x/8AHdn5V8Hk1H2uMh2jr/XzsfY5nU9nhpeen9fI8kr6w+AngoeFvBkd5Om2/wBU23Emeqx4/dr+RLfVj6V84/D/AEOPxL410bTZRugnuF81fVB8zD8ga+2FUIoVQFUDAA6Cvd4gxLjGOHj11f6fj+R5GT0FKUqz6aIWiiivhz6wbLKkMbySMERAWZmOAAOpNfF/xK8XN428Y3+pbibYt5Vsp/hiXhfpnlj7k177+0L4zPh3wiNMt5Nt5qhMRweVhH3z+OQv0J9K+Wa+44fwnLB4mXXRenX+vI+TzjEc0lQj01YUUUV9gfNhXd/Bjxf/AMIh46s5JX22V3/otxk8AMRtb8GwfpmuEorGtSjXpypT2asa0qkqU1Ujuj77orivhB4w/wCEy8DWVzI++9tx9luc9S6jhj9VwfqTXa1+RVaUqNSVOe6dj9Hp1FVgpx2YV4f+0x4Q+16ZZeIoEzJakW9yQOsbH5CfoxI/4HXuFUNe0eDxBo17ptyu6C6iaJs9sjqPcHn8K6MFiXhK8aq6b+nUxxVFYijKn3/M+E6KluIHtZ5YZBiSNijD3Bwair9aTufnQUUV6v8Asq/Dq0+LH7RHgPwtfxC40691JHu4SCRLBErTSocdmSNh+NMR+qX/AATl+Aq/Br4BWWq31v5fiPxYE1W8LLh44Sv+jxHvwjbyD0aVh2r6qpqqsahVAVQMAAYAFOoMgqvfX1vpdjcXl3NHbWlvG0000rbUjRRlmJPQAAnNWK+Lf+Conx5Pw3+DEXgrTLkRa34vZoJtjfPHYJjzj7byVj56q0mOlAH5r/tSfGub9oD44eJPF5aQadNN9m0yGT/llZx/LEMfwlhlyP7ztXk1FFBqFFFFAH0n+wB8cf8AhSf7ROjNe3Ag0DxBjR9RLnCIJGHlSHPA2yhMt2Uv61+4FfzXAlSCCQR0Ir92/wBin43/APC+v2fPDut3M/na5YL/AGVquWyxuYQBvb3dCkn1cjtQTJHu1FFFBB+dn/BWz4H/ANpeHvD/AMU9OtyZ9OYaTqzIOsDsTBIfZZCyEnr5qDtX5f1/RV8UPAGn/FT4d+IvCOqKGstYsZbRyRnyyy/K491baw91Ffzt3drJZXU1vKNssLtG4Bzgg4NBcSGiiigoKKKKACiiigC1pmmXWtalaafY28l1fXcyQQQRDLySMQqqB3JJA/Gv33/Zl+C9v8Afgn4a8Gx7HvLWDztQnjH+uu5DvmbPcBjtUn+FVHavzZ/4JafAf/hYPxhuvHep2vmaJ4SQPbs4+WS/fiLHrsXe/s3lnvX68UESYUUUUEhXzH/wUM+Bp+NH7O+qzWMHm6/4aJ1ixCqSzqinz4hjn5o9xA7siCvpymsqyKVYBlIwQRkEUAfzXUV7f+2V8ET8A/2gPEfh63g8nRbl/wC0tJwPl+ySklVH+4weP/tnnvXiFBqFfo3/AMEkvjh9j1XxF8K9RuCI7sHV9JDngSKAtxEPqoRwB/ckPevzkrrvhL8RL/4S/Ezw14w013W60e+jutqHBkQHEkf0dCyH2Y0A9T+iWio4J47qCOaJg8Uih0YdCCMg1JQZBRRRQAUUUUAfBv8AwVr+FN94q+FfhjxrYQNOPDF3LDeiNclLe5EY8w+yyRRr7eZ9a/J6v6R9Y0ex8QaVeaZqdpDf6deQtBcWtwgeOaNhhlZTwQQSCK/OP42/8EkJbzWLnUfhb4ltLOzmYuNF18yAQd9sc6K5YdgGXI7setBSZ+alez/sk/AO7/aJ+NeieHBBK2hwyC81m5QHbDaIcsCw6F+I192B6A19F+CP+CRXxD1LUk/4SrxXoGhaaGw7aeZby4I/2UKRrz0yX/D1/RT4Cfs7eC/2cfCP9heELBozKQ95qNyQ93euM4aVwBnGThQAoycAZOQbZ6PaWsNhaw21tCkFvCixxRRqFVFAwFAHQAAcVNRRQQFFFFABRRRQB+Lf/BSD4FN8If2gb3WLG28rw94t36paso+VLgn/AEmP6hzvx2EqivlCv6B/2gvgD4Z/aN+Hlz4V8SxsgLedZahCB51lOAQsiZ69SCp4YEj0I/Jj4tf8E5/jN8M9Xnj07w9J400gORBqWh4kaRc8boM+Yh6ZGCBzhj1oLTPl+trRfCl/rmi6/qtvETZaLbR3N1Lj5QJJ44UXPqWkyB6K3oa9p+Hf7Bnxv+Imrw2cfge/8PW7keZf+IUNlDEvqQ43t9FVj7V9pfGb9jrS/gB+wP450HRbqLUNcc2uq6zq9wpjN0YZkbYgAO1VGQik9WJJyxoHc/KqiiigYV7X+xn8UbL4PftK+CPEmpyLBpK3TWd7K/CxRTxtCZGPYIZA5x2U14pRQB/SirLIoZSGUjIIOQRTq/Iv9lr/AIKZ698HvD1j4U8c6VN4u8OWUaw2V5bSBL+0iUYWP5vllQAAKCVIH8RAAH0tq3/BW34R2ulmbT9B8V316y5S1ktYIgGx0d/OOPTKhqDOzPsfxb4s0rwL4Y1TxDrl5HYaTplu91dXMpwERRk/U9gOpJAHJr8BPj38XtQ+Ovxb8R+NdR3RnUrkm3t3Ofs9uvywxenyoFBx1OT3r0/9qj9uLxp+04/9lzRx+G/BsUoli0O0kL+aw+688mAZCOoGFUcHbkZr5voLSsFFFFAwooooAK/R7/gkn8cltNQ8Q/CnUrgKl1nV9IDtjMigLcRL6kqEcD0SQ1+cNdr8F4dXuPiv4Wj8P+I7PwlrjX8f2HWdQleK3tps/IXZEcgFsL90j5vm+XJoB6n9D1Fcx8OX8Yt4Us18dwaLD4kQbbhtAuJZrSUj+NfNjRlz/dIOP7xrp6DI4r41eM7L4d/CPxj4kv5FjttN0q4n+c4DsIyEQe7MVUe7Cv54a/Z/9tj4BfGn9pSxg8K+FtU8J6D4IikW4nW+v7oXV/KOV8xUtmVUU8hQzZIDE9APkD/h0V8Yf+hk8D/+B15/8i0FrQ+H6K+4P+HRXxh/6GTwP/4HXn/yLR/w6K+MP/QyeB//AAOvP/kWgd0fEttcPaXEU8ZxJG4dfqDkV9yeHdctvEuiWWp2jh4LqISDBzg91PuDkH3FVf8Ah0V8Yf8AoZPA/wD4HXn/AMi13fw1/wCCc/x0+Hcjwr4h8D3+lyNue0k1G8Xaf7yH7Idp9eMH9a8DN8vljaalT+KP4nr5djY4WbU/hf4HP0V70P2LvHwaNXvNByw+Zo7uYop9MmEE/lXC/ED9g744+J7OXT9I1zwTpNlKNkkp1G8aaRfTItMKD3xk+9fIUcoxlWfK4cq7v+tT6WpmeGpx5lK/kj4P+PHjhPF3i77NaS+bp2mgwxspyryZ+dh+IAz/ALOe9eaV9wf8OivjD/0Mngf/AMDrz/5Fo/4dFfGH/oZPA/8A4HXn/wAi1+jYehHDUo0obI+JrVnWqOpLdnw/RX3B/wAOivjD/wBDJ4H/APA68/8AkWj/AIdFfGH/AKGTwP8A+B15/wDItdBjdHw/RX3B/wAOivjD/wBDJ4H/APA68/8AkWj/AIdFfGH/AKGTwP8A+B15/wDItAXR8v8AwT8Yjwh45tvPk8uwvv8ARZ8n5Rk/Ix+jY57AmvruvF/2g/2C/iB+zZ4Dj8W+JtX8N32nPex2Ii0m6uJJt7q7A4kgQYwh755HFYvwv/aDisLKHSvFBlKxAJFqKqXO3sJAOTj+8Mk9x3r5LOsunXaxFFXezX6n0eV46FJOjUdl0Z9BUVyq/FPwi8HmjxFp+3GcGYBv++Tz29K8s+Kf7QFrd6dPpPhl3kadSk2oMpQKp4IjB5yf7xAx29R8rh8vxOImoKDXm1oj6CtjaFGHM5J+jPJviPq8eu+O9cvYX8yGS6cRuDkMq/KCPYgA1zVFFfqdOCpwUFslY+AnJzk5PqfSP7L+si48O6tpbNl7a5WZQf7rrjj8UP517RJGssbI6h0YFWVhkEdxXyn+z54iGifEGG2kbEOoxNbHJ4DfeQ/muP8AgVfV1fnGdUfZYyUltKz/AK+Z9tldT2mGS7aHzJP4P8Y6Zr+sfDTSNQu7fwxq1zDqE8G4+RJHGW8qR/XZvYY7sB3C49t/4Vrpdt4AuvC1nGI7eaBk8xxlmkPIkY9zuAP4ADgV1mxd+/aN2Mbsc49K5nx38RNI+H+n+fqEu+4cfubOIgySn6dh6k8fjxU1swxWPlTpx3VturXUdPB0MIpzls+/RdjxO1+Mfj+9+E0HwNOoLpfhmy1Oe8vC7GMquQTHK2ceSkgeTb3d+5C4yte+J2n6B4Yk8J+Ebcf2fIjR3epXEf7y6JGGYKegPqeQOABiuM8Z+Lp/GXiG91WWCKzNyV3QwZ24UYXP9447/wAqwK+/dD6xySrrazt0v+tuh8gqvseaNHr162/QKKKK7jkCivrb4Wf8E0Pif8XPh7oXjHR9d8JW2maxbi5t4r68ukmVSSMOFtmAPHZjXVf8OivjD/0Mngf/AMDrz/5FoFdHw/RX3B/w6K+MP/QyeB//AAOvP/kWj/h0V8Yf+hk8D/8Agdef/ItAXR8P0V9wf8OivjD/ANDJ4H/8Drz/AORaP+HRXxh/6GTwP/4HXn/yLQF0fD9FfcH/AA6K+MP/AEMngf8A8Drz/wCRaP8Ah0V8Yf8AoZPA/wD4HXn/AMi0BdHw/RX3B/w6K+MP/QyeB/8AwOvP/kWj/h0V8Yf+hk8D/wDgdef/ACLQF0fD9FfcH/Dor4w/9DJ4H/8AA68/+Ra8i+L/AOx3e/A0SxeK/il8O4NTQZ/smz1C8ubwnsDEloSmexfaPegd0fPlFOcBWIDBgDgMOh96bQAUUUUAFFFFABRRRQAUUUUAFFFFABRRRQAUUUUASwXEttIJIZHikHR0YqR+IroLL4k+KtPAWDxDqIUdFe4ZwPwYkVzVFZzpwqfHFP1LjOUPhdjrZfix4wmjKN4hvgD/AHZNp/Mc1zl9qV3qs/nXt1PdzHrJPIXb8yaq0VMKNOn8EUvRDlUnP4pNhRXu3wb/AGUZ/jm0Ft4c+J/w/h1eXAGjapfXlpd7sZ2qj2uJCP8ApmWHvXtX/Dor4w/9DJ4H/wDA68/+Ra2M7nw/RX3B/wAOivjD/wBDJ4H/APA68/8AkWj/AIdFfGH/AKGTwP8A+B15/wDItAro+H6K+4P+HRXxh/6GTwP/AOB15/8AItH/AA6K+MP/AEMngf8A8Drz/wCRaAuj4for7g/4dFfGH/oZPA//AIHXn/yLR/w6K+MP/QyeB/8AwOvP/kWgLo+H6K+4P+HRXxh/6GTwP/4HXn/yLXzL8e/gXr37OvxCm8HeJLvTr3U4reK5aXS5ZJISsgJUAuiHPHPy0Duec0UUUAFFFFABRRRQAUUUUAFFFFABRRRQAUUV6b+z5+z/AOIf2k/HknhLwzeaZY6illJfGXVpZI4diMqkZjjc5y47Y4PNAHmVFfcH/Dor4w/9DJ4H/wDA68/+RaP+HRXxh/6GTwP/AOB15/8AItAro+H6K+4P+HRXxh/6GTwP/wCB15/8i0f8OivjD/0Mngf/AMDrz/5FoC6Ph+ivuD/h0V8Yf+hk8D/+B15/8i0f8OivjD/0Mngf/wADrz/5FoC6Ph+ivuD/AIdFfGH/AKGTwP8A+B15/wDItH/Dor4w/wDQyeB//A68/wDkWgLo+H6K+4P+HRXxh/6GTwP/AOB15/8AItH/AA6K+MP/AEMngf8A8Drz/wCRaAuj4for7g/4dFfGH/oZPA//AIHXn/yLR/w6K+MP/QyeB/8AwOvP/kWgLo+JlvJ0khdZpFkhIMTqxDR4ORtPUYPNfRv7OumnUIda8U39/wD2jrOo3DLNLLL5kwy252kJOdzscknrgHvXpn/Dor4w/wDQyeB//A68/wDkWtfwt/wS3+Ong3VUv9L8WeCIJl4ZTfXhSRf7rD7LyP8AIwa83H4aeKw8qVOVm/6sduDxEMPWVSaukcv8Sfh9afEPQHs5dsV5Fl7W5I/1b+/+yehH49QKsfD7wbB4E8LWulxEPKv7y4lA/wBZKfvH6dAPYCvWviB8E/GHwotrF/EttZuLhcG70qZ57USd0DOiMD3wyjPOM4NcTX5tVniKMHhKl0k72PuaUaNWX1inq2rXK2o6hBpVhc3ty/l29vG0sjeiqMk/kK+H/EWtS+Itdv8AU5/9bdzNMRnO3J4H0AwPwr3/APaP8dLp+jx+G7Vwbq8xJckH7kQOQv1Yj8lPrXzdX2OQYV06TryWstvRf5nzWb4hVKipR2jv6nTfDfWovD3jvRb+4IWCK4AkY9FVsqT+AOa+1Ac18C17f8Mf2gholhDpXiNJriCEBIb2IbnVeyuO4HqOfY9aed5fUxPLWoq7WjXl5CyvGQoXpVHZPW59GU2SRIo2kkYIigszMcAAdSTXAy/HjwRFb+aNZMhI4jW2l3H2wV4/GvH/AIofHe48YWkmlaRDJp+lycSySEedOP7pxwq+oyc+vUV8vhsqxWImouDiurat/wAOe/XzChRhdSTfZanJfFDxm3jnxleagrE2aHyLVT2iXofxOW/4FXI0UV+mUqcaMFThstD4Wc5VJOct2FFFFamYUUUUAerfs8+MR4f8YNplxIEs9UURjccATD7h/HJX6kelfUtfA6s0bBlJVgcgg4INe/8Aw7/aMt47OKx8UiRZYwFXUYlLhx6uo5z7jOfQV8dnOW1K0/rFBXfVdfU+lyzHQpx9jVduz/Q95qtqOoQaVYXN7cv5dvbxtLI3oqjJP5CuSl+M/guG38469Ay4ztRHLH/gIXNeKfFv43P40t20jSI5LXSCcyyScSXGOQMD7q55x1PHTpXz+FyzEYmoouDiuraseziMfRowclJN9Ejy29umvrye4YYaaRpCB2JOf61Xoor9QSsrI+C3CvYf2Q/iBZ/C/wDaV+H/AIj1CcWun2+pCC5uGOFiimRoHdj/AHVWUk+wNePUUxH9KdFflz+yX/wU6i8D+GtP8H/FS1vb+ysIlt7LxDZL5syxrwqXEZIL7RwHXLYAypOWr6tv/wDgo/8As+2WlfbY/HD3jlSUtLfSrzzmI/hw0QCn/eIB9aDOx9JXt7b6bZz3d3PHbWtvG0s00rBUjRRlmYngAAEk1+C37Wnx0m/aF+OWv+KhI50hX+xaTE+R5dnGSI+OxYlpCOzSGvb/ANsD/govq3x40e68H+DLG58M+DLj5LyW5dftuopkEK23IiTjlFZi3QnBK18W0FJWCiiigoKKKKACvtP/AIJc/HVPhv8AGm48GapdLBovi+NYIjKwVI76PJhOT/fBePHdmT0r4sqa3uJbS4ingleCeJg8csbFWRgcggjoQe9Abn9JtFfnJ+zJ/wAFUNKGiWXh/wCMMdzb6hbqIl8T2UBmjnUcbriJBvV/VkDBv7q9/pvUf29/gHpulm+f4j6fLFjiK3t55ZSew8tYyw/EUGdmez+MvFWn+BfCWs+I9VlEOm6VZy3tw5PSONCzY98Dj3r+c6/vG1C/ubp1CvPK0rBegLEnA/Ovsf8AbX/4KCXH7QWmSeDPBlndaL4JMoe7nuiFudSKkFQyqSEiDANtySSFJxjbXxfQWlYKKKKBhRRXvX7P37G/jX9pTwZ4k17wjd6WZdGuIrc6fezNFJcFlLHY20qMDH3iM88jHIB4LVnTtPudX1C1sbK3ku726lWCC3hUs8sjEBVUDkkkgAe9fSGnf8E4f2gr/U/scngZbJQwV7q51Wz8lAe+VlJYeu0MR6V93fsef8E7tJ+AOq2/i/xhfW3iXxrED9lS3U/YtPJGC0e4BpJMZw7BcZ4XPNArnuP7K/wOt/2e/gj4e8IqsZ1NI/teqTR8+deSAGU57heEU/3UWvW6KKDMKKKKACiiigD4k/4Km/ApviB8HbPxzptsZtY8JSM9x5Yyz2EmBLx32MEf2XzDX5D1/Sbd2kF/azW1zDHcW0yNHLDMoZJEIwVYHgggkEGvzK/aa/4JYayuu3uv/B97a8025YyHwzeTiGW3Y9VglchGTPQOVK8DLdgpM/Oet7wL4Pv/AIg+M9D8M6XGZNQ1e9hsoAFJw0jhQTjsM5J7AGvYtN/YI+PeqaoLBPhzqEEmcGW5ngihUZ5PmNIFI+hOe2a/Qv8AYm/YDtf2drseMPF11ba147eIx2622TbaYjDDhCQC8jAkF8AAEqOCSwU2fYVnaR2NnBbRAiKGNY0ycnAGB/KpqKKDMKKKKACiiigAooooAKKKKACiiigAooooAKKKKACiiigArxD9tv8A5NQ+Jv8A2CX/APQlr2+vEP22/wDk1D4m/wDYJf8A9CWga3PwbooooNAooooAKKKKACiiigAooooAKKKKACiiigD9If2Zf+Ch3i6/8D2XhjU7XT9V1nR4Fi+23nmGa7gHCOxDDLKMKT1PBOSTX338IfifZfFfwdb6vb7Yrtf3V7ag8wzAcj/dPUH0PqDX8+3hvxBeeFtbtNUsX2XNs4YejDup9iMg/Wv0V/Zb/aCj8M6np/iG1kd9C1ELDqVoOWQA8nH99CSR6gkdGr5/E4irgcVGpUlelLT/AAv+v1PXo0KeLoOEFapHX1R+ldFQWV7BqVnBd2sqXFtOiyxSxnKupGQQfQip699O+p4ewUUUUwCiiigAooooAKKKKACiiigAooooA+Mv+Cr/APya9a/9jDaf+ip6/Hmv2G/4Kv8A/Jr1r/2MNp/6Knr8eaC47BRRRQUFFFFAFiyvJtOvYLq3cxTwSLLG46qykEH8xX214P8AEkHi/wAN2GrW+AtzGGZB/A44ZfwIIr4drrfC3xO1zwdoWo6Xps4iivGDCQjLwtjDMnoSABn2GOa8LNcveOhHk+JP8Hv/AJnrZfjFhJPn+F/me/8AxV+NVn4JWTTtN8u91sjBXOY7f3f1P+z+fv8AMOsaze6/qM1/qFzJd3cxy8khyT7ew9AOBVR3aR2d2LMxyWJySaZXVgcvpYGFoaye7/roYYrGVMVK8tF0QUUUV6ZwBRRRQB+nv7N/7WXiLwT8DPBmhWuj6XPb2NgsSSTCTew3NycMB3r0n/htzxV/0AtH/KX/AOLr5F+EX/JNfD3/AF7D+Zrr6/M8RmeMhWnGNR2TfbufcUcBhpUoycFdpH6o2U5urO3mYANJGrkDpkjNT1U0j/kE2X/XBP8A0EVbr9LWyPg3uFFFFMQUUV5b8eP2k/An7Ofh7+0/F+rLFcyqTaaVbYkvLs+kceRx6uxCjueRQB6lXzF+0D/wUI+F3wLe602C9PjLxRCSh0nRpFZInH8M0/KR85BA3OD1Wvzx/aV/4KFfEP48vdaTpczeC/B8mU/szTpj59wn/TeYYLZ/uLtXHBDdT8r0FqPc+m/jh/wUL+Lnxmaezh1f/hDdAkyv9m6AzQsy8jEk+fMbg4IBVT/dr5mZmkYsxLMTkknJJptFBQUUUUAFFFFABRRRQAUUUUAFFFFABRRRQAUUUUAFFFFABRRRQAUUUUAOBKkEEgjoRX0x8CP+Cg3xY+CT21lNqh8Y+HIsKdK1x2kZF9Ip/wDWJxwASyj+7XzLRQB+5P7Ov7dHw0/aHFtp9pf/APCOeK5AAdB1VwkkjekMnCzfRfmxyVFfRVfzXo7RSK6MUdSCrKcEH1FfcH7K3/BTLxN8NJbPw78S2ufFvhUYij1PO7UbJegJY/69B3DHfzwxwFIQ49j9cKK5/wAC+PfD/wATfC9l4i8L6tba1o14u6K6tmyD6qR1Vh0KkAg8EV0FBIUUUUAFfjN/wVK/5Ovv/wDsE2X/AKC1fszX4zf8FSv+Tr7/AP7BNl/6C1BUdz5FooooLCiiigAooooAKKKKACiiigAooooAK+h/2GfiZffCn40z63p1rb3lw2kz2/l3O7btZ4iT8pBz8or54r1f9mz/AJKJJ/14y/8AoSVw46pKlhqk4OzSOvCQjUrwhJXTZ+l//Dbnir/oBaP+Uv8A8XXs37Onxu1X4yf8JB/adhZ2X9m/Z/L+yb/m8zzc53E9PLH5mvg6vqz9hX/md/8Atx/9uK+PyvH4qvi4U6k207/kz6PMMFh6OGlOELNW/NH1ZRRRX3x8YFFFFABRRRQAUUUUAFFFFABRRRQBn65odh4l0m50zVLSO9sLlNksEoyrD+h7gjkEZFfi3J+0PpVppOrfaoDHrNnM8EdooOychiFYN2HHOeR2zX7aV/N/4m/5GTVv+vub/wBDNefi8BQxlvarVf1b0O/C4urhr+ze/wDVyPXNbvPEerXWpX8pmurl97uf0AHYAYAHpVCiiu6MVFKK2RzNuTuwoooqhBRRRQAUUUUAFFFFABRRRQAUUUUAFFFFABRRRQAUUUUAFFFFABRRRQAUUUUAFFFFABRRRQAUUUUAFFFFABRRRQAV9ufsA/HvWPhB4Q8V2em6dZXqXl/FK7XW/KkR442sK+I6+jv2XP8AkA65/wBfKf8AoNePm1apQwkqlN2en5npZfShWxChUV1qfqj+z18e9Y+MGsatZ6lp1lZJZ26TI1rvyxLY53Ma90r49/Ye/wCRq8Tf9eUf/oyvsKnlNapXwkalV3ev5meY0oUcQ4U1ZafkFFFFeueYFFFFABRRRQAUUUUAFFFFABRRRQAUUUUAFFFFABRRRQAUUUUAFFFFABRRRQAUUUUAFFFFABXiH7bf/JqHxN/7BL/+hLXt9eIftt/8mofE3/sEv/6EtA1ufg3RRRQaBRRRQAUUUUAFFFFABRRRQAUUUUAFFFFABXpHwU+JB8D6/wDZbyXbo18wWbPSJ+iyf0Pt9BXm9Fc9ehDE05Uqi0ZtSqyozVSG6P2j/ZC+M4G3wPq1wCjZk0qd2/Foc/my/iPQV9YV+I37OPxUnvIYNFuLp4tW03EtjcBsOyKcgA/3kwMe2PQ1+t3wG+LUPxY8GR3MrImtWe2HUIV4+fHEgH91wCR6EMO1eLltedGbwFf4o7Puv6/rQ9HH0Y1IrGUdpb+T/r+tT0uiiivojwwooooAKKKKACiiigAooooAKKKKAPjL/gq//wAmvWv/AGMNp/6Knr8ea/Yb/gq//wAmvWv/AGMNp/6Knr8eaC47BRRRQUFFFFABRRRQAUUUUAFFFFABRRRQB9mfCL/kmvh7/r2H8zXX1yHwi/5Jr4e/69h/M119fkGK/wB4qf4n+Z+kYf8Agw9F+R+pukf8gmy/64J/6CKt1U0j/kE2X/XBP/QRVuv12OyPzN7sKKjnnitYJJppEhhjUu8kjBVVQMkknoAO9fl5+3B/wUWn8Tvf+AfhRqD22ijMOo+JrZysl52aK3PVY+xkHL9FwvL0CVz2b9sP/go7pHwka+8I/DprbX/GSFobnUTh7PTHHBHpLKOfl+6p+8TgrX5UeMfGmu/ELxFea94k1W61rWLtt815eSF3Y9h7AdABgADAAFYlFBaVgooooGFFFFABRRRQAUUUUAFFFFABRRRQAUUUUAFFFFABRRRQAUUUUAFFFFABRRRQAUUUUAFFFFAHrX7O/wC0z40/Zr8Vrqvhm9MunzOv2/RrhibW9QdmX+FsdHHI9xkH9of2dP2lfB/7Svgxdb8NXQivYQq6jo1w4+02MhHRgOqHB2uOGwehDAfgJXZfCf4ueKfgj40tPFPhDU30zVbfKtgbo54z96KVDw6HAyD3AIwQCATVz+iGivnT9k39szwz+0x4djjcRaH4wgULeaQ8mVZscvCTyynkgHkc9cE19F1MZKWxMouO4V+M3/BUr/k6+/8A+wTZf+gtX7M1+M3/AAVK/wCTr7//ALBNl/6C1UEdz5FooooLCiiigAooooAKKKKACiiigAooooAK9X/Zs/5KJJ/14y/+hJXlFer/ALNn/JRJP+vGX/0JK83Mv9zq+h3YH/eafqfUlfVn7Cv/ADO//bj/AO3FfKdfVn7Cv/M7/wDbj/7cV8Hk3+/U/n+TPrc1/wBzn8vzR9WUUUV+nH5+FFFFABRRRQAUUUUAFFFFABRRRQAV/N/4m/5GTVv+vub/ANDNf0gV/N/4m/5GTVv+vub/ANDNBcTMooooKCiiigAooooAKKKKACiiigAooooAKKKKACiiigAooooAKKKKACiiigAooooAKKKKACiiigAooooAKKKKACiiigAooooAK+jv2XP+QDrn/Xyn/oNfONfR37Ln/IB1z/r5T/0GvCzv/cpeq/M9fK/96j8/yP0D/Ye/5GrxN/15R/8AoyvsKvj39h7/AJGrxN/15R/+jK+wqMk/3KPq/wAzPNv97l8vyCiiivdPHCiiigAooooAKKKKACiiigAooooAKKKKACiiigAooooAKKKKACiiigAooooAKKKKACiiigArxD9tv/k1D4m/9gl//Qlr2+vEP22/+TUPib/2CX/9CWga3PwbooooNAooooAKKKKACiiigAooooAKKKKACiiigAooooAuaVqlzompW1/ZymG6t5BJG47Ef0r7+/Zj/aBfRr7TPFen5aM/6Pqmno3VeN6fXoyn6Z7ivz1rufhL8Q5Ph/4lSWVmbS7rEd3GOcDs491zn3BI7142ZYSVeCq0dKkNV/kengcRGlJ06vwS0f8Amf0F6JrNn4i0iz1PT51ubK7iWaKVejKRkfQ+o7Gr9fGf7IXxsj0m+i8JahdK+kakwk0243ZWOZsHYD/dfqP9r/eNfZldOBxccZRVRb9V2ZyYvDSwtVwe3R90FFFFegcQUUUUAFFFFABRRRQAUUUUAfGX/BV//k161/7GG0/9FT1+PNfsN/wVf/5Netf+xhtP/RU9fjzQXHYKKKKCgooooAKKKKACiiigAooooAKKKKAPsz4Rf8k18Pf9ew/ma6+uQ+EX/JNfD3/XsP5muvr8gxX+8VP8T/M/SMP/AAYei/I/U3SP+QTZf9cE/wDQRViSRYkZ3YIijLMxwAB3NV9I/wCQTZf9cE/9BFfnP/wUn/bSe0a/+D/ge/KSkGLxHqds+CoI5skYd8f6zHrs/viv12OyPzRq7OA/b/8A275viVe6h8N/h9qGzwdC3lanq9s/OquOsaMP+WAPBI/1hH93G74Oooqi0rBRRRQAUUUUAFFFFABRRRQAUUUUAFFFFABRRRQAUUUUAFFFFABRRRQAUUUUAFFFFABRRRQAUUUUAFFFFABRRRQBveCfGmrfD/xLZ65ot09pfWrhlZGK55zg4IPYH1BAI5Ar9jf2Rf2yNM+M+g2Gna3cLDrb4iiuHwomcAfu37CT0PR+MYJwfxUrtfhX8Rrn4deI47kM7adMVS6hU9Vzw6/7S9R+I71wYmnUX76h8S6fzLt69mdVGUJfuqvwvr2ff/NH9D1fjN/wVK/5Ovv/APsE2X/oLV+hH7LX7SMHxA02z8P63fLPqpiD2GoM3F9HjIBPeQDv/EB6g5/Pf/gqV/ydff8A/YJsv/QWrXDYmGKpqpT/AOGfZmVWhPD1HCf/AA/mfItFFFdRkFFFFABRRRQAUUUUAFFFFABRRRQAV6v+zZ/yUST/AK8Zf/QkryivV/2bP+SiSf8AXjL/AOhJXm5l/udX0O7A/wC80/U+pK+rP2Ff+Z3/AO3H/wBuK+U6+rP2Ff8Amd/+3H/24r4PJv8Afqfz/Jn1ua/7nP5fmj6sooor9OPz8KKKKACiiigAooooAKKKKACiiigAr+b/AMTf8jJq3/X3N/6Ga/pAr+b/AMTf8jJq3/X3N/6GaC4mZRRRQUFFFFABRRRQAUUUUAFFFFABRRRQAUUUUAFFFFABRRRQAUUUUAFFFFABRRRQAUUUUAFFFFABRRRQAUUUUAFFFFABRRRQAV9Hfsuf8gHXP+vlP/Qa+ca+jv2XP+QDrn/Xyn/oNeFnf+5S9V+Z6+V/71H5/kfoH+w9/wAjV4m/68o//RlfYVfHv7D3/I1eJv8Aryj/APRlfYVGSf7lH1f5mebf73L5fkFFFFe6eOFFFFABRRRQAUUUUAFFFFABRRRQAUUUUAFFFFABRRRQAUUUUAFFFFABRRRQAUUUUAFFFFABXiH7bf8Ayah8Tf8AsEv/AOhLXt9eIftt/wDJqHxN/wCwS/8A6EtA1ufg3RRRQaBRRRQAUUUUAFFFFABRRRQAUUUUAFFFFABRRRQAUUUUAfQf7OnxNY7PC99OVljy+nzM2DjqY8+o6j8R2Ffrh+zd8Yx8UPCQtb+XPiLTFWO63dZ06LMPr0b39ARX4J2t3NY3UNzbyNDPC4kjkQ4KsDkEfQ19z/s0/Hq6guNM8UaewXVLBhFqFoGwsqn7yn/ZcDI9D7rXy+Ki8sxP1uC/dy0ku3n/AF+p7tFrH0Pq8/jj8L/T+v0P1lorG8I+KtP8b+G7DW9Ll82zvIw6/wB5T3VvRgcgj1FbNfTRkppSi7pnzzTi3F7oKKKKoQUUUUAFFFFABRRRQB8Zf8FX/wDk161/7GG0/wDRU9fjzX7Df8FX/wDk161/7GG0/wDRU9fjzQXHYKKKKCgooooAKKKKACiiigAooooAKKKKAPsz4Rf8k18Pf9ew/ma6+uQ+EX/JNfD3/XsP5muj1jVrbQdLutQvJPKtraMySN7AdB79gPWvyHEpyxM0t+Z/mfo9BqNCDfZfkfXH7bv7Vsf7OPwfsrDRZ1/4TrX7XydNQcm0j2gSXTDp8ucKD1YjghWr8Xbi4lu7iWeeV555WLySyMWZ2JySSeSSe9dz8cfjFrPx1+JGp+LdaciS4xDa2u4slrbJxFCvsB1PGWLN1Jrga/XVsj846hRRRTAKKKKACiiigAooooAKKKKACiiigAooooAKKKKACiiigAooooAKKKKACiiigAooooAKKKKACiiigAooooAKKKKACiiigD379mr4oTabfReHp7p4JEfz9NuFfa0Tg7igPY5+ZfcH1FQftm+Pr74kfGQavqSIt+ul2tvM6cCVkUjfjsTxkeufpXh9pdzWN1Dc28jQzwuJI5EOCrA5BH410nxG8XL431y31Xb5cz2kSTpjAEighsexPI9jXkwwsqOMdan8M1qvPv8A1+p6MsQquGVOfxRej8jlKKKK9Y84KKKKACiiigAooooAKKKKACiiigAr1f8AZs/5KJJ/14y/+hJXlFer/s2f8lEk/wCvGX/0JK83Mv8Ac6vod2B/3mn6n1JX1Z+wr/zO/wD24/8AtxXynX1Z+wr/AMzv/wBuP/txXweTf79T+f5M+tzX/c5/L80fVlFFFfpx+fhRRRQAUUUUAFFFFABRRRQAUUUUAFfzf+Jv+Rk1b/r7m/8AQzX9IFfzf+Jv+Rk1b/r7m/8AQzQXEzKKKKCgooooAKKKKACiiigAooooAKKKKACiiigAooooAKKKKACiiigAooooAKKKKACiiigAooooAKKKKACiiigAooooAKKKKACvo79lz/kA65/18p/6DXzjX0d+y5/yAdc/6+U/9Brws7/3KXqvzPXyv/eo/P8AI/QP9h7/AJGrxN/15R/+jK+wq+Pf2Hv+Rq8Tf9eUf/oyvsKjJP8Aco+r/Mzzb/e5fL8gooor3TxwooooAKKKKACiiigAooooAKKKKACiiigAooooAKKKKACiiigAooooAKKKKACiiigAooooAK8Q/bb/AOTUPib/ANgl/wD0Ja9vrxD9tv8A5NQ+Jv8A2CX/APQloGtz8G6KKKDQKKKKACiiigAooooAKKKKACiiigAooooAKKKKACiiigArq/hv46uPh/4lh1CPdJav+7uoB/y0jPXHuOo/+ua5Sis6lONaDpzV0zSE5U5KcXZo/Wn9kn47W/hjVbfS7q9WTwxrZWSGcn5IJmACv7K3Ct6fKeMGvuqvwb/Z5+JP9nXg8MajLi1uGLWUjnhJD1j+jdvf61+tn7LPxl/4Tvw7/wAI/qs5fXtLjG2R2y1zAOA/uy8Kfqp7mvnsBUlgqzwFZ6bxfddv68/I9XGU44qksZSWv2l59z3iiiivpTwQooooAKKKKACiiigD4y/4Kv8A/Jr1r/2MNp/6Knr8ea/Yb/gq/wD8mvWv/Yw2n/oqevx5oLjsFFFFBQUUUUAFFFFABRRRQAUUUUAFFFFAH2Z8Iv8Akmvh7/r2H8zXln7SfjoyTQeF7WT5E2z3hB6t1RD9B8x+q+legeCNet/C/wAF9N1W5/1NrYeYVzjccnCj3JwPxr5T1jVrjXdVu9Qu38y5uZWlkb3Jzx7dse1fEZZhPa42rXktIydvW/6f5H1OOxHs8LTox3kl91ilRRRX258sFFFFABRRRQAUUUUAFFFFABRRRQAUUUUAFFFanh7wzqniq/Wy0qylvLg8kIOFHqxPCj3NTKUYLmk7IpRcnaKuzLpyqXYKoLMTgAdSa+hfB37M1tCiT+JL1riTqbOzO1B7M/U/hj6165oPg/RPDEYXStLtrMgY3xxjefq55P4mvm8Rn2HpPlpJyf3L7/8AgHt0corVFeb5fxZ8haZ8NfFOrgNa6BfMh5DyQmNT9C2BXQW3wA8bXGC+mRW+f+et1Hx+TGvrWivGnxDiH8EUvvf6nqRyaivik39x8pn9nXxiAT5FofYXIrOvPgX42sl3HRjMo7wzxufyDZ/Svr2is1n+LW6i/k/8ynk+Hezf4f5Hwxq3hjWNB/5COl3liM43XEDID9CRg1l198uiyIVdQykYIYZBFcN4n+C3hTxOrs2nLp9y3/LxY4iOfdR8p/EV6dDiKEnatC3mtfwOCrk0lrSlf1Pj+ivTvHfwF13wkj3Vj/xOdOUZMkCYlQf7ScnHuM/hXmNfUUMRSxMeelK6PBq0alCXLUVmFFFFdBiFFFFABRRRQAUUUUAFFFFABRRRQAUUUUAFFFFABRRRQAUUUUAFFFFABRRRQAUUUUAFer/s2f8AJRJP+vGX/wBCSvKK9X/Zs/5KJJ/14y/+hJXm5l/udX0O7A/7zT9T6kr6s/YV/wCZ3/7cf/bivlOvqz9hX/md/wDtx/8Abivg8m/36n8/yZ9bmv8Auc/l+aPqyiiiv04/PwooooAKKKKACiiigAooooAKKKKACv5v/E3/ACMmrf8AX3N/6Ga/pAr+b/xN/wAjJq3/AF9zf+hmguJmUUUUFBRRRQAUUUUAFFFFABRRRQAUUUUAFbPhLwte+M9bh0rTzEt1KrMpmYquFBJ5wewrGr0f9n3/AJKhp3/XKb/0W1cuKqSo0J1I7pNnRh4KpWhCWzaRof8ADNni3/npp3/f9v8A4mj/AIZs8W/89NO/7/t/8TX1JRXwf9vYzy+4+u/sjDef3ny3/wAM2eLf+emnf9/2/wDiaP8Ahmzxb/z007/v+3/xNfUlFH9vYzy+4P7Iw3n958t/8M2eLf8Anpp3/f8Ab/4mj/hmzxb/AM9NO/7/ALf/ABNfUlFH9vYzy+4P7Iw3n958t/8ADNni3/npp3/f9v8A4mj/AIZs8W/89NO/7/t/8TX1JRR/b2M8vuD+yMN5/efLf/DNni3/AJ6ad/3/AG/+Jo/4Zs8W/wDPTTv+/wC3/wATX1JRR/b2M8vuD+yMN5/efLf/AAzZ4t/56ad/3/b/AOJo/wCGbPFv/PTTv+/7f/E19SUUf29jPL7g/sjDef3ny3/wzZ4t/wCemnf9/wBv/iaP+GbPFv8Az007/v8At/8AE19SUUf29jPL7g/sjDef3ny3/wAM2eLf+emnf9/2/wDiaP8Ahmzxb/z007/v+3/xNfUlFH9vYzy+4P7Iw3n958t/8M2eLf8Anpp3/f8Ab/4mj/hmzxb/AM9NO/7/ALf/ABNfUlFH9vYzy+4P7Iw3n958t/8ADNni3/npp3/f9v8A4mj/AIZs8W/89NO/7/t/8TX1JRR/b2M8vuD+yMN5/efLf/DNni3/AJ6ad/3/AG/+Jo/4Zs8W/wDPTTv+/wC3/wATX1JRR/b2M8vuD+yMN5/efLf/AAzZ4t/56ad/3/b/AOJr1z4KfD7VPh9pepW+ptbtJcTLIn2dywwFxzkCvSKK5cTmuIxVN0qlrPyN6GXUcPNVIXufS37D3/I1eJv+vKP/ANGV9hV8e/sPf8jV4m/68o//AEZX2FX2eSf7lH1f5nyubf73L5fkFFFFe6eOFFFFABRRRQAUUUUAFFFFABRRRQAUUUUAFFFFABRRRQAUUUUAFFFFABRRRQAUUUUAFFFFABXiH7bf/JqHxN/7BL/+hLXt9eIftt/8mofE3/sEv/6EtA1ufg3RRRQaBRRRQAUUUUAFFFFABRRRQAUUUUAFFFFABRRRQAUUUUAFFFFAD45GidXRijqQVZTgg+or7P8A2bfjheznTtYtbkReJdGdfOB6TDpuI7q4yGHrnpkV8W1v+CPF134H8R2uq2hJ8s7ZYs4EsZ+8p/p6HB7V5WY4P63S9zScdYvz/wCCehg8T9Xqe9rF6NH9B3w78d6f8SPCNjrunMBHOuJYd2WglH3o29wfzGD0NdNX57fspfH228JataXBuvM8Ka4FE5P/ACwfosuOxU5Vh6Z6kCv0GR1lRWVgysMhgcginl2M+t0ve0nHRrzMsbhfq1T3dYvVPyH0UUV6h54UUUUAFFFFAHxl/wAFX/8Ak161/wCxhtP/AEVPX481+w3/AAVf/wCTXrX/ALGG0/8ARU9fjzQXHYKKKKCgooooAKKKKACiiigAooooAKKKKAPVvH/iwxfCrwd4dhfDTWwurgD+6GYIPxO4/wDARXlNWLq9mvWjaZy3lxrEg7KqjAA/z3qvXLh6Cw8OVdW2/m7m9aq60rvokvuCiiiuowCiiigAooooAKKKKACiiigAooooAKKK9E+D/wALZPiDqjT3QeLRbVh58g4MrdfLU/zPYH3FYV68MPTdWo7JG1KlOtNU4LVh8LvhBffEGcXUxax0VGw9zj5pCOqxjuffoPfpX1H4c8MaZ4T01LDS7VLW3XrtHzOf7zHqT7mrtlZW+m2kNrawpb20KhI4oxhVUdABU9fmmPzGrjpa6R6L/PzPucJgqeFjprLqworQ0Dw/qXinVbfTNJspb+/nbbHBCuWPv7AdyeAOTX1t8J/2QNL0WOHUPGbLquofeGnRMRbRf75HMh/Je2G61jhMDXxsrUlp3exeJxlLCq9R69up8veDvht4m8fz+XoGjXOoAHa0yrtiQ+jSNhR+Jr3Hwt+xLrN4qS+INetdNU8mCzjM7/QsdoB+m6vrqysbbTLSK1s7eK1tol2xwwIERB6BRwBVivscPkGHpq9VuT+5f18z5etnFebtTXKvvZ4RpH7G/gPT1X7XJqmqP/F59yEX8AiqQPxNdPb/ALM3w0t02r4XiYZzmS6nc/mXNeoUV7EMBhIaKlH7keZLGYiW9R/eeZ/8M2/DX/oVbf8A7/zf/F1i6n+yR8OL9CsGm3mnEj71reyEj/v4WFezUVUsDhZKzpR+5CWLxEdqj+9nyv4m/YeiKu/h7xK6t/DBqcIYH6yJjH/fBr47/aK/YV8TaZDc6umi/ZLtMs15Y/vbSf3k2jKH/aYD3z1H62UhGRg81x/2XRpz9phm4S8tV80zq/tGrOPJXSmvPf5NH83Gp6Zd6NfTWV9bvbXULbZIpBgqaqV+zv7Y37CHhz46+F7zWPCtjb6H4+tI2ktpIAIob7HJhlUcAtzhxjDHnIJr8btW0q80LVLvTdRtZbK/s5nguLadCkkUinaysD0IIII9q9aHNy+/ucDcW/d2KdFFFWIKKKKACiiigAooooAKKKKACiiigAooooAKKKKACiiigAooooAKKKKACiiigAr1f9mz/kokn/XjL/6EleUV6v8As2f8lEk/68Zf/Qkrzcy/3Or6Hdgf95p+p9SV9WfsK/8AM7/9uP8A7cV8p19WfsK/8zv/ANuP/txXweTf79T+f5M+tzX/AHOfy/NH1ZRRRX6cfn4UUUUAFFFFABRRRQAUUUUAFFFFABX83/ib/kZNW/6+5v8A0M1/SBX83/ib/kZNW/6+5v8A0M0FxMyiiigoKKKKACiiigAooooAKKKKACiiigAr0f8AZ9/5Khp3/XKb/wBFtXnFej/s+/8AJUNO/wCuU3/otq4Mf/ulX/C/yOvCf7xT9V+Z9aV9Bfsi+A9A8caj4mj17SoNUW2igaITgnYWL5xg98Cvn2vqH9hr/kK+Lv8Arjbf+hSV+eZVGM8bTjJXWv5M+zzKTjhZuLs9PzR7t/wz/wDDv/oUtP8A++W/xo/4Z/8Ah3/0KWn/APfLf416DRX6R9Vw/wDz7X3I+E+sVv5397PPv+Gf/h3/ANClp/8A3y3+NH/DP/w7/wChS0//AL5b/GvQaKPquH/59r7kH1it/O/vZ59/wz/8O/8AoUtP/wC+W/xo/wCGf/h3/wBClp//AHy3+Neg0UfVcP8A8+19yD6xW/nf3s8+/wCGf/h3/wBClp//AHy3+NH/AAz/APDv/oUtP/75b/GvQaKPquH/AOfa+5B9Yrfzv72eff8ADP8A8O/+hS0//vlv8aP+Gf8A4d/9Clp//fLf416DRR9Vw/8Az7X3IPrFb+d/ezz7/hn/AOHf/Qpaf/3y3+NH/DP/AMO/+hS0/wD75b/GvQaKPquH/wCfa+5B9Yrfzv72eff8M/8Aw7/6FLT/APvlv8aP+Gf/AId/9Clp/wD3y3+Neg0UfVcP/wA+19yD6xW/nf3s8+/4Z/8Ah3/0KWn/APfLf40f8M//AA7/AOhS0/8A75b/ABr0Gij6rh/+fa+5B9Yrfzv72eff8M//AA7/AOhS0/8A75b/ABo/4Z/+Hf8A0KWn/wDfLf416DRR9Vw//Ptfcg+sVv5397PPv+Gf/h3/ANClp/8A3y3+NH/DP/w7/wChS0//AL5b/GvQaKPquH/59r7kH1it/O/vZ59/wz/8O/8AoUtP/wC+W/xo/wCGf/h3/wBClp//AHy3+Neg0UfVcP8A8+19yD6xW/nf3s5rwr8OPDPge4nn0HRrbTJp1CSPApBZQcgHmulooreEI01ywVl5GMpSm7yd2FFFFWSFFFFABRRRQAUUUUAFFFFABRRRQAUUUUAFFFFABRRRQAUUUUAFFFFABRRRQAUUUUAFFFFABXiH7bf/ACah8Tf+wS//AKEte314h+23/wAmofE3/sEv/wChLQNbn4N0UUUGgUUUUAFFFFABRRRQAUUUUAFFFFABRRRQAUUUUAFFFFABRRRQAUUUUAeu/AL4lf8ACM6v/YeoS7dLvn/du54hmPAP0bgH3wfWv1k/ZJ+Mv9v6WvgvV586lYoWsJZG5mgHWPnqydv9n/dNfh9X1v8As4fGO8vorMreNB4l0Vkljnz80iKRtf3xwreuRnrXzWOpywNdY+itNpLy7/1/me3hZRxdJ4So9d4v9D9nKK4r4SfEyz+Kvgy11i22xXQ/dXlsD/qZgPmH0PUH0I967WvoadSNWCnB3TPCnCVOThJWaCiiitCAooooA+Mv+Cr/APya9a/9jDaf+ip6/Hmv2G/4Kv8A/Jr1r/2MNp/6Knr8eaC47BRRRQUFFFFABRRRQAUUUUAFFFFABRRRQAUUUUAFFFFABRRRQAUUUUAFFFFABRRRQAUUUUAbXhHwvd+MvEFppNmP3s7fM5HEaDlmPsB/h3r7O8OeH7LwtotppdhH5dtbptHqx7sfcnJP1rzH9nHwUukeHJdeuI8Xeo/LFu6rCD2/3mBP0C17DX51nWNeIrexi/dj+fX7tj7TK8KqVL2svil+QVveCPBGrfELxFbaLo1v593NySeEiQY3O57KM/qAMkgVk6dp1zq9/b2NnC9zd3EixRQxjLOxOAB+NfoL8DPg7Z/CTwskLLHNrl2A99dqOrdo1P8AcXp7nJ78ceW4CWOq2ekVu/0OjH41YSndfE9v8y38JPg5onwk0UW9igudTmUfa9RkX95Ke4H91M9FH45PNegUUV+mUqUKMFCmrJHwVSpKrJzm7thRRRWpmFFFFABRRRQAUUUUAFfmh/wVW/Zohs/snxh0C0EfmyJY+II4l4LH5YLk+5OI2PcmL3NfpfXO/EPwNpfxM8Da74U1qLztL1e0ks5xjkBhgMvoynDA9iAe1A07H851FdD8QPBOo/Dfxxr3hXVk2ajo97LZT46MyMV3D2OMg+hFc9QaBRRRQAUUVJDDJcyrHEjyyNwEQZJ/AUDI6K7DSPhJ4v1rabfQbpEP8VyBAMevzkV2+kfsxa5c7W1HU7KwU9og0zj8PlH6159XMMLR+Oovz/I66eDxFX4YP8vzPGKK+ndI/Zo8N2eGvru91Fx1XcIkP4AZ/Wu30j4ZeFdC2mz0KzVl6PLH5rj/AIE+T+teRV4gw0PgTl+H9fcejTyevL42kfHuleHdV11tunabd3x6f6PCzj8wKTXPD+oeG777Hqdq9ndbA/lORkA9DxX3SiKihVAVRwABgCvlT9ov/kpU3/XrF/I08vzaeOxHsuSys33YYzLo4Wjz813c8wooor6Y8IKKKKACiiigAooooAKKKKACiiigAr1f9mz/AJKJJ/14y/8AoSV5RXq/7Nn/ACUST/rxl/8AQkrzcy/3Or6Hdgf95p+p9SV9WfsK/wDM7/8Abj/7cV8p19WfsK/8zv8A9uP/ALcV8Hk3+/U/n+TPrc1/3Ofy/NH1ZRRRX6cfn4UUUUAFFFFABRRRQAUUUUAFFFFABX83/ib/AJGTVv8Ar7m/9DNf0gV/N/4m/wCRk1b/AK+5v/QzQXEzKKKKCgooooAKKKKACiiigAooooAKKKKACvR/2ff+Soad/wBcpv8A0W1ecV6P+z7/AMlQ07/rlN/6LauDH/7pV/wv8jrwn+8U/VfmfWlfUP7DX/IV8Xf9cbb/ANCkr5er6h/Ya/5Cvi7/AK423/oUlfn2Uf79T+f5M+xzP/dJ/L80fW9FFFfqB+fBRRRQAUUUUAFFFFABRRRQAUUUUAFFFFABRRRQAUUUUAFFFFABRRRQAUUUUAFFFFABRRRQAUUUUAFFFFABRRRQAUUUUAFFFFABRRRQAUUUUAFFFFABRRRQAUUUUAFFFFABRRRQAV4h+23/AMmofE3/ALBL/wDoS17fXiH7bf8Ayah8Tf8AsEv/AOhLQNbn4N0UUUGgUUUUAFFFFABRRRQAUUUUAFFFFABRRRQAUUUUAFFFFABRRRQAUUUUAFavhnxFeeE9ctNUsX2XFu+4A9HHdT7EZFZVFTKKnFxkrplRk4tSW6P0s/Zb/aCi8L6nYa/bSO+gamqxajaqcsmD1x/fjJP1BIH3q/SC0u4b+0hureVJ7eZFkjljOVdSMgg9wRX8/wB8EviSfBGv/Y72QjRr5gsuekL9Fk/ofbntX6ufsh/GYMq+B9XuB3k0qaQ9e7Q5/Nl/Eegr5rCyeW4n6nUfuS1i/wBP6/U9nExWOofWYfHH4l+v9fofVlFFFfTnz4UUUUAfGX/BV/8A5Netf+xhtP8A0VPX481+w3/BV/8A5Netf+xhtP8A0VPX480Fx2CiiigoKKKKACiiigAooooAKKKKACiiigAooooAKKKKACiiigAooooAKKKKACiiigArS8O6LL4i17T9MhyJLudIQcZ2gnBP4DJ/Cs2vWf2btC/tHx1LfuuY9Pt2dT6SP8g/Qv8AlXJi631ehOr2X49PxOjD0vbVo0+7PpuxsYdNsre0t08u3t41ijQdlUYA/IVPRWl4b0G58UeINN0ezGbq+uEt4/QFmAyfYZyfpX5Ik5ytu2fozagrvZH0v+xv8KklE/jnUYdxVmttNVx0PSSUfqgP+/7V9X1l+GfD1p4S8P6fo1gmy0soFgjHcgDqfcnkn1JrUr9XwOFjg6EaS36+p+cYvEPE1nUe3T0Ciiiu84wooooAKKKKACiiigAooooAKKKKAPyU/wCCsnwoHhb4z6L43tINln4osfLuGVeDd2+1GJPbMTQ49djV8h6D8KfGnijTZNS0jwnrWo6bGu+S+t7CVrdFzjLSbdoGSOSa/oW1bw7pWvPbNqemWeotayebbm7t0lML4xuTcDtOO4qXWNKttd0q8068j820vIXgmT+8jAgj8jUyvZ8u5cZK6vsfgPpP7O3i/UdpnhtdNQ97mcE4+ibq7fSf2XLVNraprk0vqlpCEx/wJi38q+jPF/hu48H+KNV0S6z59hcPAWxjcAeGHsRgj61kV+c185xsm43UfRf53PuaWWYVJStzer/yOA0n4FeDdJ2n+y/tsg/ju5Wkz/wHIX9K7TT9IsNIi8uwsreyj/uW8Sxj8gBVutTRPC2s+JZfL0jSb3U3zgraW7y4+u0HFeROtXxDtOTl97PRjSpUFeMUjLor1vw9+yv8Rdf2s+kRaVC3SXUbhU/NV3OP++a9M8P/ALD0xKvrnidEH8UOn25b8ncj/wBBrqpZZjK3w0389PzOepmGGpfFNfLX8j5YpVUuwVQWYnAA6mvvHw/+yX8PNEKtcWN1rEi4w1/ctjP+6m0H6EGvStB8EeHvCygaPoen6YQMb7W2RGP1YDJ/GvXpcPV5fxJpfj/keZUzuivgi3+B+enh74OeN/FBU6b4X1KVG6SyQGGM/R3wv618g/tgeB9X+Hvxln0jW4Ut78WNvM0aSLIFDKSORxn6V+8tfjN/wVK/5Ovv/wDsE2X/AKC1fRYHKaWBn7RSbdreX9fM8XFZlUxceRxSR8i0UUV7h5gUUUUAFFFFABRRRQAUUUUAFFFFABXpXwC1uw0DxzJc6leQ2NubORPNncKu4smBk/Q15rRXPiKKxFKVJuyasbUajo1FUXQ+1P8AhZ/hL/oY9N/8CF/xr6Q/Y6/aF+Gfg7/hLv7c8daDpP2n7J5P2u+SPzNvnbsZPONw/MV+TdFeNhMmpYStGtGbbV/xVj0sRmdTE0nSlFJP/hz99v8Ahrr4Kf8ARUvCv/g0i/xo/wCGuvgp/wBFS8K/+DSL/GvwJor6E8XlP32/4a6+Cn/RUvCv/g0i/wAaP+Guvgp/0VLwr/4NIv8AGvwJooDlP32/4a6+Cn/RUvCv/g0i/wAaP+Guvgp/0VLwr/4NIv8AGvwJooDlP32/4a6+Cn/RUvCv/g0i/wAaP+Guvgp/0VLwr/4NIv8AGvwJooDlP32/4a6+Cn/RUvCv/g0i/wAaP+Guvgp/0VLwr/4NIv8AGvwJooDlP32/4a6+Cn/RUvCv/g0i/wAaP+Guvgp/0VLwr/4NIv8AGvwJooDlP32/4a6+Cn/RUvCv/g0i/wAa/BrxDMlxr+pSxOJI5LmVldTkEFjgis6igaVgooooGFFFFABRRRQAUUUUAFFFFABRRRQAV6P+z7/yVDTv+uU3/otq84rv/gdqdppHxGsLm+uobK2WOUNNcSCNBlGAyScVw45N4Wql/K/yOvCNLEU2+6/M+vK+of2Gv+Qr4u/6423/AKFJXx9/wsHwt/0Mukf+B8X/AMVX0b+xv8a/h54X1PxQ2s+PPDGkrNDbiJr7WLeEOQZMhdzjOMjp618FlNKpHG024tLXp5M+tzKpCWFmk10/NH3XRXmn/DTfwe/6Kv4H/wDCjs//AI5R/wANN/B7/oq/gf8A8KOz/wDjlfpZ8Eel0V5p/wANN/B7/oq/gf8A8KOz/wDjlH/DTfwe/wCir+B//Cjs/wD45QB6XRXmn/DTfwe/6Kv4H/8ACjs//jlH/DTfwe/6Kv4H/wDCjs//AI5QB6XRXmn/AA038Hv+ir+B/wDwo7P/AOOUf8NN/B7/AKKv4H/8KOz/APjlAHpdFeaf8NN/B7/oq/gf/wAKOz/+OUf8NN/B7/oq/gf/AMKOz/8AjlAHpdFeaf8ADTfwe/6Kv4H/APCjs/8A45R/w038Hv8Aoq/gf/wo7P8A+OUAel0V5p/w038Hv+ir+B//AAo7P/45R/w038Hv+ir+B/8Awo7P/wCOUAel0V5p/wANN/B7/oq/gf8A8KOz/wDjlH/DTfwe/wCir+B//Cjs/wD45QB6XRXmn/DTfwe/6Kv4H/8ACjs//jlH/DTfwe/6Kv4H/wDCjs//AI5QB6XRXmn/AA038Hv+ir+B/wDwo7P/AOOVq+GPjf8ADnxtrEWk+HvH/hfXtVlDNHY6ZrNtczuFBLEIjljgAk4HAFAHbUUUUAFFFFABRRRQAUUUUAFFFFABRRRQAUUUUAFFFFABRRRQAUUUUAFFFFABRRRQAUUUUAFFFFABRRRQAUUUUAFeIftt/wDJqHxN/wCwS/8A6Ete314h+23/AMmofE3/ALBL/wDoS0DW5+DdFFFBoFFFFABRRRQAUUUUAFFFFABRRRQAUUUUAFFFFABRRRQAUUUUAFFFFABRRRQAV9Pfs4fFae7gt9Imunh1nTCstlchsOyKQVwf7yHH4Y9DXzDV3SNWutB1S11CylMN1byCSNx2I9fUdiO4NedjsHHG0XTej3T7M7cJiXhqin06+h+/3wK+LMHxY8GRXjsiazaYh1CBeNr44cD+6wGR6HI7V6RX5dfsxftAtot9pvirTyWt3/0fVNPVuo43r9Rwyn6diRX6b6NrFn4g0q01LT51ubK7iWaGVOjKRkf/AKq58txcsRB0q2lSGj/zKx+GVGaqU/glqv8AIvUUUV7J5Z8Zf8FX/wDk161/7GG0/wDRU9fjzX7Df8FX/wDk161/7GG0/wDRU9fjzQXHYKKKKCgooooAKKKKACiiigAooooAKKKKACiiigAooooAKKKKACiiigAooooAKKKKACvpT9mDSvs3hfVdQK4a6uhED6qi8fq7V8119f8AwN0/+z/hhowIw8wkmb33OxH6Yr5zPqnJhOX+Zpfr+h7eUQ5sRfsn/kd5Xvv7GvhEa18R7rWZU3Q6NbFlOOBNLlF/8d838q8Cr7b/AGM/DY0r4Y3OqOuJdUvXZWxjMcYCAf8AfQk/OvlMno+2xkL7R1+7/g2PfzSr7LCyt10+/wD4B77RRRX6cfABRRRQAUUUUAFFFFABRRRQAUUUUAFFFFABRRRQB89fGX9l65+J/wAQjr1lq1rpVtcW8aXO+JpJGlXK7gowCNgQdf4aTw9+xX4T0/a+rapqOruOqoVt4z+ABb/x6voaivLeWYSVR1ZQu3rr/lsegsfiVBU4zskcH4e+BngLwxtNh4XsDIvSS6j+0OD6hpCxB+ldxDBHbxLHEixxqMKiDAA9gKkorvhSp0lanFL0VjjnUnUd5tv1CiiitTMKKKKACvxm/wCCpX/J19//ANgmy/8AQWr9ma/Gb/gqV/ydff8A/YJsv/QWoKjufItFFFBYUUUUAFFFFABRRRQAUUUUAFFFFABRRRQAUUUUAFFFFABRRRQAUUUUAFFFFABRRRQAUUUUAFFFFABRRRQAUUUUAFFFFABRRRQAUUUUAFFFFABRRRQAUUUUAFFFFABRRRQAUUUUAFFFFABRRRQAUUUUAFFFFABRRRQAUUUUAFfU/wDwTM/5O+8Lf9el/wD+kslfLFe3/sbePrz4Z/H3RNfsbeC6ubeC6RYrjOwhoXU5wQe9Z1akaUHUlslcuEHUkoR3Z+8lFfLHw0/az8ReNvHmiaFdaPpkFvfXAieSESb1GCcjLEdq+p65sLi6WMi50XotCsRhqmFko1FqwooortOUKKKKACiiigAooooAKKKKACiiigAooooAKKKKACiiigAooooAKKKKACiiigAooooAKKKKACiiigArxD9tv/k1D4m/9gl//Qlr2+vEP22/+TUPib/2CX/9CWga3PwbooooNAooooAKKKKACiiigAooooAKKKKACiitS68P3lroVjq7R7rG7d4llHRXU8qfQ45Hrz6GpclGyb3KSbvboZdFFFUSFFFFABRRRQAUUUUAFFFFABRRRQB3Xwj+IkngDxIrzMx0q6xHdxjnA7OB6rn8siv1R/ZC+Ncel3sXhDUrpX0rUG8zTJy2VSVudgP91+o/2v8Aer8dK+hv2c/iYzqnhm+nKzw5k0+YtgkDkx59RyR7ZHYV87mNGdCosfQXvR+Jd1/X9aHs4KpGtB4Ots9vJ/1/Wp+5tFeR/s5/GFfil4REF9KP+Eh01Vju16GZf4ZgPfHPofTIr1yvboVoYimqtN6M8arSlRm6c90fGX/BV/8A5Netf+xhtP8A0VPX481+w3/BV/8A5Netf+xhtP8A0VPX481uTHYKKKKCgooooAKKKKACiiigAooooAKKKKACiiigAooooAKKKKACiiigAooooAKKKKACvt7wJafYfBGgQYwY7CAH6+WM/rmviGvvLTYPs2m2kOCvlxImD1GFAr4/iOVoUo+b/Q+lyVe9N+hZr9IPglow0H4SeE7QLtP9nxTMPRpB5jfq5r84oYWuJo4kGXdgqj1JNfqbYWaafY29rF/q4I1iX6AYH8q5uHYXqVKnZJff/wAMaZ5P3IQ7tv8Ar7yxRRRX3J8iFFFFABRRRQAUUUUAFFFFABRRRQAUUUUAFFFFABRRRQAUUUUAFFFFABRRRQAV+M3/AAVK/wCTr7//ALBNl/6C1fszX4zf8FSv+Tr7/wD7BNl/6C1BUdz5FooooLCiiigAooooAKKKKACiiigAooooAKKKKACiiigAooooAKKKKACiiigAooooAKKKKACiiigAooooAKKKKACiiigAooooAKKKKACiiigAooooAKKKKACiiigAooooAKKKKACiiigAooooAKKKKACiiigAooooAKKKKACiiigAr0f9n3/kqGnf9cpv/RbV5xXo/wCz7/yVDTv+uU3/AKLauDH/AO6Vf8L/ACOvCf7xT9V+Z96fAD/ks3hL/r9X+Rr9GK/Of4Af8lm8Jf8AX6v8jX6MV4fDv+7z9f0R6Wd/xo+n6hRRRX1Z86FFFFABRRRQAUUUUAFFFFABRRRQAUUUUAFFFFABRRRQAUUUUAFFFFABRRRQAUUUUAFFFFABRRRQAV4h+23/AMmofE3/ALBL/wDoS17fXiH7bf8Ayah8Tf8AsEv/AOhLQNbn4N0UUUGgUUUUAFFFFABRRRQAUUUUAFFFFABX0r8IvC1n4y+C0mk3y/up55drgfNG4PyuPcH/AA6V81V9W/s6/wDJNYP+vmX+Yr57PJShhlKLs1Jfqe1lUVOu4yWjT/Q+ZvEnh688K65d6Vfpsubd9px0YdmHsRgj61l19U/HX4a/8Jfof9qWEW7V7BCQqjJni6lPcjkj8R3r5Wrty7Gxx1FT+0t15/8ABOTGYV4Wry9HsFFFFeocAUUUUAFFFFABRRRQAUUUUAFT2d3Np93BdW0jQ3ELiSORTyrA5BFQUUmr6Me2qPvL9mj4+XNrc6b4p05lGpWZEOo2QYqsin7yn/ZcDIPOCB1K1+pXhTxRp/jTw7Ya1pc3n2V5GJEPdfVW9GByCOxBr+e/4a+O7j4f+Job9N0lm/7u6gH/AC0jPp7jqPpjoTX6g/skfHS38Narb6Pd3gk8Na2Ve3nLfJBMwG1/ZWGFPodp4wa+Xpt5VivZP+FU28n2/ry8z3Ki/tHD+0X8SG/mjZ/4Kv8A/Jr1r/2MNp/6Knr8ea/Yb/gq/wD8mvWv/Yw2n/oqevx5r6k8COwUUUUFBRRRQAUUUUAFFFFABRRRQAUUUUAFFFFABRRRQAUUUUAFFFFABRRRQAUUUUASRxtLKkajLMQoHua+96+DNO/4/wC2/wCuqfzr7zr4riPekvX9D6nJNqny/U3/AIfWh1Dx74atQCTPqdtFgHBOZVH9a/Tmvza+C8SzfFvwerjIGq27Y9xICP1Ar9Ja34dX7qo/Nfkc2dv95BeQUUUV9cfNBRRRQAUUUUAFFFFABRRRQAUUUUAFFFFABRRRQAUUUUAFFFFABRRRQAUUUUAFfjN/wVK/5Ovv/wDsE2X/AKC1fszX4zf8FSv+Tr7/AP7BNl/6C1BUdz5FooooLCiiigAooooAKKKKACiiigAooooAKKKKACiiigAooooAKKKKACiiigAooooAKKKKACiiigAooooAKKKKACiiigAooooAKKKKACiiigAooooAKKKKACiiigAooooAKKKKACiiigAooooAKKKKACiiigAooooAKKKKACiiigAr0f8AZ9/5Khp3/XKb/wBFtXnFej/s+/8AJUNO/wCuU3/otq4Mf/ulX/C/yOvCf7xT9V+Z96fAD/ks3hL/AK/V/ka/Rivzn+AH/JZvCX/X6v8AI1+jFeHw7/u8/X9Eelnf8aPp+oUUUV9WfOhRRRQAUUUUAFFFFABRRRQAUUUUAFFFFABRRRQAUUUUAFFFFABRRRQAUUUUAFFFFABRRRQAUUUUAFeIftt/8mofE3/sEv8A+hLXt9eIftt/8mofE3/sEv8A+hLQNbn4N0UUUGgUUUUAFFFFABRRRQAUUUUAFFFFABX1b+zr/wAk1g/6+Zf5ivlKvq39nX/kmsH/AF8y/wAxXzef/wC6L1X6nuZR/vD9H+h6dXln7Yn7LM3wx0Hwn8SNCgZ/C3iS0hN4q8iyv2Tcw9kkwWX0IYcfLn1Ovv7wz8PdE+Kv7NWkeE/EVot7o+q6JFBPGeo+QFXU9mVgGU9ioPavH4d/jT9P1PRzvSlD1PwGor0f9oD4I63+z58UtX8G62DI1q/mWl6F2peWzZ8uZfqOoydrBlzkV5xX3h8kFFFFABRRRQAUUUUAFFFFABRRRQAV7l+zv8SfsNyPC2oSYt52LWUjHhJDyY/o3Ue+f71eG0+OR4pFkjYpIpDKynBBHQg9q48XhoYui6U+v4PudOHryw1RVIn6IftdfGT/AIT79jq10HVJy+v6VrtmN7nLXMAjmCv7svCt/wABPc4/OyvZ/GXxFTx98GIhcOBq9newx3SdN3yvtkHscfgQfavGK58udb2HJX+KLt92xrjFSVXmo/DLX7wooor1DhCiiigAooooAKKKKACiiigAooooAKKKKACiiigAooooAKKKKACiiigAooooAlglME8coGSjBseuDmvvavgSvva1lM9tFIRgugYge4r4viNfwn6/ofUZI/4i9P1PRfgB/wAlm8Jf9fq/yNfoxX5z/AD/AJLN4S/6/V/ka/Riunh3/d5+v6I5M7/jR9P1Ciiivqz50KKKKACiiigAooooAKKKKACiiigAooooAKKKKACiiigAooooAKKKKACiiigAr8Zv+CpX/J19/wD9gmy/9Bav2Zr8Zv8AgqV/ydff/wDYJsv/AEFqCo7nyLRRRQWFFFFABRRRQAUUUUAFFFFABRRRQAUUUUAFFFFABRRRQAUUUUAFFFFABRRRQAUUUUAFFFFABRRRQAUUUUAFFFFABRRRQAUUUUAFFFFABRRRQAUUUUAFFFFABRRRQAUUUUAFFFFABRRRQAUUUUAFFFFABRRRQAUUUUAFFFFABXo/7Pv/ACVDTv8ArlN/6LavOK9H/Z9/5Khp3/XKb/0W1cGP/wB0q/4X+R14T/eKfqvzPvT4Af8AJZvCX/X6v8jX6MV+c/wA/wCSzeEv+v1f5Gv0Yrw+Hf8Ad5+v6I9LO/40fT9Qooor6s+dCiiigAooooAKKKKACiiigAooooAKKKKACiiigAooooAKKKKACiiigAooooAKKKKACiiigAooooAK8Q/bb/5NQ+Jv/YJf/wBCWvb68Q/bb/5NQ+Jv/YJf/wBCWga3PwbooooNAooooAKKKKACiiigAooooAKKKKACvq39nX/kmsH/AF8y/wAxXylX1b+zr/yTWD/r5l/mK+bz/wD3Req/U9zKP94fo/0PTq/SL4Jf8ki8H/8AYMg/9AFfm7X6RfBL/kkXg/8A7BkH/oArx+Hf40/T9T0M8/hQ9f0PHP27P2V4f2kfhc8+k26DxzoSvcaVL903C9ZLVj6OBlc9HC8gFs/iVcW8tpcSwTxPBPExSSKRSrIwOCCDyCD2r+k6vy0/4Kf/ALJ//CMa0/xe8L2ZGk6lKqa/bwp8ttctwtzx0WQ4Df7eDkmTj7w+QT6H570UUUFhRRRQAUUUUAFFFFABRRRQAUUUUAODFQQCQD1A702iigAooooAKKKKACiiigAooooAKKKKACiiigAooooAKKKKACiiigAooooAKKKKACiiigAr7n8K3Au/DGjzDpJZwuMHPVAetfDFfaHwqvPt3w48PSZzts0i/wC+Pk/9lr5HiKN6VOXZ/p/wD6PJZfvJx8j2P4HStD8X/CDIcE6lCv4FsH9Ca/SCvzP+FlyLP4neEZiSFj1e0ZtvXHnJn9K/TCnw6/3NRef6Gedr97B+QUUUV9afNhRRRQAUUUUAFFFFABRRRQAUUUUAFFFFABRRWVo3inRfEct7FpOr2GqSWUzW90llcpMbeVSVaOQKTtYEEFTgggigDVooooAKKKKACiiigAooooAK/Gb/AIKlf8nX3/8A2CbL/wBBav2Zr8Zv+CpX/J19/wD9gmy/9BagqO58i0UUUFhRRRQAUUUUAFFFFABRRRQAUUUUAFFFFABRRRQAUUUUAFFFFABRRRQAUUUUAFFFFABRRRQAUUUUAFFFFABRRRQAUUUUAFFFFABRRRQAUUUUAFFFdx8GtBsPEvj+ysNStlurN45S0TEgEhCR0I7isa1VUacqstkr/ca06bqzUFu3Y4eivsT/AIUr4J/6AMP/AH9k/wDiqP8AhSvgn/oAw/8Af2T/AOKr5z/WHDfyy/D/ADPa/sav/Mvx/wAj47or7E/4Ur4J/wCgDD/39k/+Ko/4Ur4J/wCgDD/39k/+Ko/1hw38svw/zD+xq/8AMvx/yPjuivsT/hSvgn/oAw/9/ZP/AIqj/hSvgn/oAw/9/ZP/AIqj/WHDfyy/D/MP7Gr/AMy/H/I+O6K+xP8AhSvgn/oAw/8Af2T/AOKo/wCFK+Cf+gDD/wB/ZP8A4qj/AFhw38svw/zD+xq/8y/H/I+O6K+xP+FK+Cf+gDD/AN/ZP/iqP+FK+Cf+gDD/AN/ZP/iqP9YcN/LL8P8AMP7Gr/zL8f8AI+O6K+xP+FK+Cf8AoAw/9/ZP/iqP+FK+Cf8AoAw/9/ZP/iqP9YcN/LL8P8w/sav/ADL8f8j47or7E/4Ur4J/6AMP/f2T/wCKo/4Ur4J/6AMP/f2T/wCKo/1hw38svw/zD+xq/wDMvx/yPjuivsT/AIUr4J/6AMP/AH9k/wDiqP8AhSvgn/oAw/8Af2T/AOKo/wBYcN/LL8P8w/sav/Mvx/yPjuivsT/hSvgn/oAw/wDf2T/4qj/hSvgn/oAw/wDf2T/4qj/WHDfyy/D/ADD+xq/8y/H/ACPjuivsT/hSvgn/AKAMP/f2T/4qj/hSvgn/AKAMP/f2T/4qj/WHDfyy/D/MP7Gr/wAy/H/I+O69H/Z9/wCSoad/1ym/9FtXvv8AwpXwT/0AYf8Av7J/8VWhofwz8M+GtSjv9N0qO1u4wQsqu5IBGD1JHQ1zYnPcPWoTpxi7tNdOvzN6GVVqVWM3JWTT6/5Hs/wA/wCSzeEv+v1f5Gv0Yr85/gB/yWbwl/1+r/I1+jFb8O/7vP1/RHNnf8aPp+oUUUV9WfOhRRRQAUUUUAFFFFABRRRQAUUUUAFFFFABRRRQAUUUUAFFFFABRRRQAUUUUAFFFFABRRRQAUUUUAFeIftt/wDJqHxN/wCwS/8A6Ete314h+23/AMmofE3/ALBL/wDoS0DW5+DdFFFBoFFFFABRRRQAUUUUAFFFFABRRRQAV9W/s6/8k1g/6+Zf5ivlKvq39nX/AJJrB/18y/zFfN5//ui9V+p7mUf7w/R/oenV+kXwS/5JF4P/AOwZB/6AK/N2v0i+CX/JIvB//YMg/wDQBXj8O/xp+n6noZ5/Ch6/odtWX4n8M6Z4y8O6loWs2ceoaTqNu9rdWso+WSNwQyn8D1HI7VqUV94fHH4I/tW/s7an+zT8Wr/w1c+ZcaNPm70i/cf8fFqzELk9N642sPUZxhhXjVfu/wDtg/s02P7TXwmutFAit/Eun7rvRL6QD91PjmNj1EcgAVvT5WwSoFfhdrWi33hzWL3StUtJbDUrKZ7e5tZ12yRSKdrKw7EEEfhQaJ3KNFFFAwooooAKKKKACiiigAooooAKKKKACiiigAooooAKKKKACiiigAooooAKKKKACiiigAooooAKKKKACiiigAooooAKKKKACvrD9njUBe/DO1iBBNpcTQnn1bf/AOz18n19C/st6tvstd0xm+5JHcovruBVj/46tfP57T58G3/K0/0/U9nKZ8uJS7pr9f0PoXQL3+zdd068J2i3uY5c5xjawPX8K/Umvynr9QPCGp/234T0TUc7vtdjBcZznO6NW/rXlcOS/iw9P1O3PI/w5ev6GxRRRX2p8oFFFFABRRRQAUUUUAFFFFABRRRQAUUUUAY/jHxPaeCfCOt+Ir8hbHSbKe/nOcfu4kLtz9FNfzwnxtrsfiy78S2uqXena5c3El097YzNBKJHYsxVlIIySe9fsP8A8FMPicvw/wD2X9W02Kby9Q8T3MWkQgdfLJ8yY/Ty42Q/9dBX4t0FxPqH4af8FIPjh8OvLhuPEUPi6wTA+zeIrcTt7/vlKyk/7zn6da+sfhr/AMFd/COrGG38c+D9S8PzHCteaVKt5Bn+8UbY6j2G81+VtFA7I/oC+Gn7T3wr+L4iTwp450jUbuT7thJN9nuz/wBsJdsh+oXFeo1/NZXsXwz/AGvPi/8ACQwp4e8d6qtlFgLp9/L9stgv90Ry7go/3cH3oFyn740V+Xvwz/4K+a7ZCK38e+CbPVE6NfaFO1tIB6mKTerH6Mg9q+svhp/wUJ+B/wAS3igj8WL4avpMYtPEcX2Mj2MpJi/J6CbM+kKKradqVprFjDe2F1De2cy7ori2kEkbj1VgSCPpVmgQV+M3/BUr/k6+/wD+wTZf+gtX7M1+M3/BUr/k6+//AOwTZf8AoLUFR3PkWiiigsKKKKACiiigAooooAKKKKACiiigAr0/9nnTrXU/HskN5aw3cQspG8ueMOudyc4NeYV6v+zZ/wAlEk/68Zf/AEJK87MW1hKjXY7cEk8TBPufRn/CHaD/ANATTv8AwEj/AMKP+EO0H/oCad/4CR/4VsV6L8IPgjqvxk/tb+zL+zsv7N8nzPte/wCbzN+MbQenln8xX5lS9vXmqdNtt+Z91U9jRi5zSSR5F/wh2g/9ATTv/ASP/Cj/AIQ7Qf8AoCad/wCAkf8AhX1H/wAMR+Kv+g7o/wCcv/xFH/DEfir/AKDuj/nL/wDEV6H9n5j/ACv7/wDgnF9dwX8y+4+XP+EO0H/oCad/4CR/4Uf8IdoP/QE07/wEj/wr6j/4Yj8Vf9B3R/zl/wDiKP8AhiPxV/0HdH/OX/4ij+z8x/lf3/8ABD67gv5l9x8uf8IdoP8A0BNO/wDASP8Awo/4Q7Qf+gJp3/gJH/hX1H/wxH4q/wCg7o/5y/8AxFH/AAxH4q/6Duj/AJy//EUf2fmP8r+//gh9dwX8y+4+XP8AhDtB/wCgJp3/AICR/wCFH/CHaD/0BNO/8BI/8K+o/wDhiPxV/wBB3R/zl/8AiKP+GI/FX/Qd0f8AOX/4ij+z8x/lf3/8EPruC/mX3Hy5/wAIdoP/AEBNO/8AASP/AAo/4Q7Qf+gJp3/gJH/hX1H/AMMR+Kv+g7o/5y//ABFH/DEfir/oO6P+cv8A8RR/Z+Y/yv7/APgh9dwX8y+4+XP+EO0H/oCad/4CR/4Uf8IdoP8A0BNO/wDASP8Awr6j/wCGI/FX/Qd0f85f/iKP+GI/FX/Qd0f85f8A4ij+z8x/lf3/APBD67gv5l9x8uf8IdoP/QE07/wEj/wr4kv1C31wAMKJGAA+tfr9/wAMR+Kv+g7o/wCcv/xFfkNrMBttYvoWILR3EiEjoSGIr6XJcPiaDqfWE1e1r/M8PM69Csoexadr3/ApUUUV9SeCFFFFABRRRQAUUUUAFFFFABRRRQAV6P8As+/8lQ07/rlN/wCi2rzivR/2ff8AkqGnf9cpv/RbVwY//dKv+F/kdeE/3in6r8z60rrfh/8ACzxH8T5r2Lw9aR3b2aq0weZI9oYnH3iM9DXJV9Q/sNf8hXxd/wBcbb/0KSvzXAUIYrEwoz2d9vQ+4xtaWHoSqQ3X+aPPv+GTfiV/0B7f/wADof8A4qj/AIZN+JX/AEB7f/wOh/8Aiq++KK+z/wBX8J3l96/yPlf7axPZfc/8z4H/AOGTfiV/0B7f/wADof8A4qj/AIZN+JX/AEB7f/wOh/8Aiq++KKP9X8J3l96/yD+2sT2X3P8AzPgf/hk34lf9Ae3/APA6H/4qj/hk34lf9Ae3/wDA6H/4qvviij/V/Cd5fev8g/trE9l9z/zPgf8A4ZN+JX/QHt//AAOh/wDiqP8Ahk34lf8AQHt//A6H/wCKr74oo/1fwneX3r/IP7axPZfc/wDM+B/+GTfiV/0B7f8A8Dof/iqP+GTfiV/0B7f/AMDof/iq++KKP9X8J3l96/yD+2sT2X3P/M+B/wDhk34lf9Ae3/8AA6H/AOKo/wCGTfiV/wBAe3/8Dof/AIqvviij/V/Cd5fev8g/trE9l9z/AMz4H/4ZN+JX/QHt/wDwOh/+Ko/4ZN+JX/QHt/8AwOh/+Kr74oo/1fwneX3r/IP7axPZfc/8z4H/AOGTfiV/0B7f/wADof8A4qj/AIZN+JX/AEB7f/wOh/8Aiq++KKP9X8J3l96/yD+2sT2X3P8AzPgf/hk34lf9Ae3/APA6H/4qj/hk34lf9Ae3/wDA6H/4qvviij/V/Cd5fev8g/trE9l9z/zPgf8A4ZN+JX/QHt//AAOh/wDiqP8Ahk34lf8AQHt//A6H/wCKr74oo/1fwneX3r/IP7axPZfc/wDM+NvhJ+zf488J/Enw/q+paZDDYWlyJZnW7iYhcHsGya+yaKK9fB4KngYOFJuzd9TzcViqmLkpVLadgooorvOMKKKKACiiigAooooAKKKKACiiigAooooAKKKKACiiigAooooAKKKKACiiigAooooAKKKKACiiigArxD9tv/k1D4m/9gl//Qlr2+vEP22/+TUPib/2CX/9CWga3PwbooooNAooooAKKKKACiiigAooooAKKKKACvq39nX/AJJrB/18y/zFfKVfVv7Ov/JNYP8Ar5l/mK+bz/8A3Req/U9zKP8AeH6P9D06v0i+CX/JIvB//YMg/wDQBX5u1+kXwS/5JF4P/wCwZB/6AK8fh3+NP0/U9DPP4UPX9DtqKKK+8Pjgr84v+Cof7J/2+1f4x+F7QfaIFWLxFbRLzIgwsd0AO68I/ttP8LGv0dqvfWNtqllc2d5BHdWlxG0M0EyBkkRhhlYHgggkEGgadj+bSivoj9tr9l65/Zo+K01tZRSyeDdYL3Wi3TZYKmfnt2Y9XjJA91KHqTj53oNAooooAKKKKACiiigAooooAKKKKACiiigAooooAKKKKACiiigAooooAKKKKACiiigAooooAKKKKACiiigAooooAKKKKACvSv2fdcGj/Ee2hdtsV/E9qc9M8Mv6qB+Nea1b0vUZtH1O0vrdts9tKsyH0ZSCP5VzYmkq9GdJ9U0b0KnsqsanZn3hX6G/s461/bnwW8MSlizwwNatnqPLdkH6KPzr85tG1WDXNJs9RtjmC6hWZPowzg+/OK+1f2JvEP2zwVrmjO+57G9E6g9klTGPpujY/jXwuRTdLGOnLqmvmtf0Pqs4j7TDKa6NP7z6Pooor9DPiQooooAKKKKACiiigAooooAKKKKACiiuT+K3xG0z4R/DjxF4x1hwun6PZvcupODKwGEjH+07lUHuwoA/Lj/gq58Xf+Ew+NumeCrOcyWHhWzHnqrfL9snCu/Tg7YxCPUEuK+H62vGfizUfHni3WfEmrzG41TVruW9uZOxkkYscegycAdgAKxaDVBRRRQAUUUUAFFFFAHVeBfil4x+GV79q8J+J9W8OzE7m/s68eFXP+0qnDdBwQelfVPw0/4KsfFnwkYoPE9ppPjezX7z3EIs7oj0EkQCdPWMmviyigLH7BfDP/gqt8JfF4hg8T22q+CL1sBmuYTd2oJ9JIgX/Fo1FfDf/BRTx34e+I37SFzrnhfWrLXtIm0qzVLuwmWWMsFOVJHQjuDyK+YaKBWsFFFFAwooooAKKKKACiiigAooooAKKKKACvV/2bP+SiSf9eMv/oSV5RXq/wCzZ/yUST/rxl/9CSvNzL/c6vod2B/3mn6n1JX1Z+wr/wAzv/24/wDtxXynX1Z+wr/zO/8A24/+3FfB5N/v1P5/kz63Nf8Ac5/L80fVlFFFfpx+fhRRRQAUUUUAFFFFABRRRQAUUUUAFfzf+Jv+Rk1b/r7m/wDQzX9IFfzf+Jv+Rk1b/r7m/wDQzQXEzKKKKCgooooAKKKKACiiigAooooAKKKKACvR/wBn3/kqGnf9cpv/AEW1ecV6P+z7/wAlQ07/AK5Tf+i2rgx/+6Vf8L/I68J/vFP1X5n1pX1D+w1/yFfF3/XG2/8AQpK+Xq+of2Gv+Qr4u/6423/oUlfn2Uf79T+f5M+xzP8A3Sfy/NH1vRRRX6gfnwUUUUAFFFFABRRRQAUUUUAFFFFABRRRQAUUUUAFFFFABRRRQAUUUUAFFFFABRRRQAUUUUAFFFFABRRRQAUUUUAFFFFABRRRQAUUUUAFFFFABRRRQAUUUUAFFFFABRRRQAUUUUAFeIftt/8AJqHxN/7BL/8AoS17fXiH7bf/ACah8Tf+wS//AKEtA1ufg3RRRQaBRRRQAUUUUAFFFFABRRRQAUUUUAFfVv7Ov/JNYP8Ar5l/mK+Uq+rf2df+Sawf9fMv8xXzef8A+6L1X6nuZR/vD9H+h6dX6RfBL/kkXg//ALBkH/oAr83a/SL4Jf8AJIvB/wD2DIP/AEAV4/Dv8afp+p6Gefwoev6HbUUUV94fHBRRRQB5X+0r8A9H/aO+FOqeEtUCQ3TD7Rpt+Rk2d2oPlyD25KsO6sw64Nfg7448F6x8OvF2r+Gdfs2sNZ0u4a1uYH/hZT1B7qRghhwQQRwa/o2r4R/4Kafsn/8ACw/CbfFHwxZl/EuhwbdVt4Ey17ZLz5mB1eIZPum7+6ooKTPyaooooLCiiigAooooAKKKKACiiigAooooAKKKKACiiigAooooAKKKKACiiigAoqSSJ4WAdSpIDAEdQRkH8jUdABRRRQAUUUUAFFFFABRRRQAUUUUAFFFFAH0j+zZ40GoaLc+HbiQfaLIma3BPLRMeR/wFj/4+PSvtj9kTxYvh74rx2Er7bfV7d7Xk4AkHzofr8pUf71flb4U8SXfhHX7PVrM/vrd8lSeHXoyn2IyK+2/h947iv49I8T6JPh4pUuYj/FHIjA7W9wRg/wCBr4XMqEsBjI4yC91u/wA+q+f+Z9XgqqxmFlhpbpW+XT7j9YaKx/CPia18ZeGNM1uyOba+gWdRnJUkcqfcHIPuDWxX3EZKSUo7M+QacW09woooqhBRRRQAUUUUAFFFFABRRRQAV+Yn/BV39otNT1PTvhFol0HgsWTUdcaJus2D5Nuf91W8wjplo+619m/tb/tLaX+zJ8LLrXJjHc+Ib0Na6Lpznme4x99h18uPIZj9FyCwr8Ktf17UPFOuahrOrXcl/qmoXEl1dXUxy8srsWdz7kkmgpIz6KKKCwooooAKKKKACiiigAooooAKKKKACiiigAooooAKKKKACiiigAooooAKKKKACvV/2bP+SiSf9eMv/oSV5RXq/wCzZ/yUST/rxl/9CSvNzL/c6vod2B/3mn6n1JX1Z+wr/wAzv/24/wDtxXynX1Z+wr/zO/8A24/+3FfB5N/v1P5/kz63Nf8Ac5/L80fVlFFFfpx+fhRRRQAUUUUAFFFFABRRRQAUUUUAFfzf+Jv+Rk1b/r7m/wDQzX9IFfzf+Jv+Rk1b/r7m/wDQzQXEzKKKKCgooooAKKKKACiiigAooooAKKKKACvR/wBn3/kqGnf9cpv/AEW1ecV6P+z7/wAlQ07/AK5Tf+i2rgx/+6Vf8L/I68J/vFP1X5n1pX1D+w1/yFfF3/XG2/8AQpK+Xq+of2Gv+Qr4u/6423/oUlfn2Uf79T+f5M+xzP8A3Sfy/NH1vRRRX6gfnwUUUUAFFFFABRRRQAUUUUAFFFFABRRRQAUUUUAFFFFABRRRQAUUUUAFFFFABRRRQAUUUUAFFFFABRRRQAUUUUAFFFFABRRRQAUUUUAFFFFABRRRQAUUUUAFFFFABRRRQAUUUUAFeIftt/8AJqHxN/7BL/8AoS17fXiH7bf/ACah8Tf+wS//AKEtA1ufg3RRRQaBRRRQAUUUUAFFFFABRRRQAUUUUAFfVv7Ov/JNYP8Ar5l/mK+Uq+rf2df+Sawf9fMv8xXzef8A+6L1X6nuZR/vD9H+h6dX6RfBL/kkXg//ALBkH/oAr83a/SL4Jf8AJIvB/wD2DIP/AEAV4/Dv8afp+p6Gefwoev6HbUUUV94fHBRRRQAU1lWRSrAMpGCCMginUUAfi3/wUE/ZSP7PvxK/tzQbQp4E8RStLZhBlbK4+9JbE9h1ZP8AZyOdhNfKFf0N/Gj4R6H8c/hrrXgzxBGTY6jFtSdFBktpRzHMmf4lbB9+QeCRX4K/Fz4Wa58F/iHrXg7xFB5Op6ZMYyyg7JkPKSoT1V1IYfXnnIoNEzjqKKKBhRRRQAUUUUAFFFFABRRRQAUUUUAFFFFABRRRQAUUUUAFFFFAHpHj/wAJ+V4A8HeIoU+WW0FpcEDowJKE/Ubh/wABFeb19YeGPDEXjD4G6fpMuAbixxG5/gkBJRvwYD8M18rXlnNp95Pa3EZiuIHaORG6qwOCPzFeJluK9t7Sk94Sf3Xdv8j1MdQ9lyVFtJL77EFFFFe2eWFFFFABRRRQAUUUUAFFFFABRRRQAV3Hwt+J938OtVJw1zpVwQLm1B5/319GH69D2I4eisa1GFeDp1FdM1p1JUpqcHZo/ZL9hj44abr+nyeGF1BLi0uS11pkm7+LGZYcHkH+LHs9fYNfzs/Dj4oeIfhX4httX8P3z2s8Mqy+Xk7GZTkEj1HYjn8K/X39mX/goF8Pvjhpdhput6lb+EfGuxUm0/UZBFBcSdMwSn5Wzx8hw3OACBmuXB0Z4aHsZO8Vs/Ls/T8jTFVI15e1irN7rz7r1PqmiiivQOEKKKKACiiigAooprMsalmIVQMkk4AFADq8/wDjb8cfCfwA8DXfijxZqC2ttGCtvaIQbi9lxxFChPzMfyAySQATXhP7R/8AwUc+HXwXgudN8N3EPjzxYBtW106YGzt29ZrgZXj+4m5uMHbnNflD8aPjl4x+P3i+XxH4y1Rr+7OVt7aMbLe0jzny4Y8/Kv5k4ySTzQUkaH7Q/wAf/Ef7R3xGvPFXiGTy0OYbDTo2zFY24JKxL6nnLN1YknjgDzCiigsKKKKACiiigAooooAKKKKACiiigAooooAKKKKACiiigAooooAKKKKACiiigAooooAK9X/Zs/5KJJ/14y/+hJXlFer/ALNn/JRJP+vGX/0JK83Mv9zq+h3YH/eafqfUlfVn7Cv/ADO//bj/AO3FfKdfVn7Cv/M7/wDbj/7cV8Hk3+/U/n+TPrc1/wBzn8vzR9WUUUV+nH5+FFFFABRRRQAUUUUAFFFFABRRRQAV/N/4m/5GTVv+vub/ANDNf0gV/N/4m/5GTVv+vub/ANDNBcTMooooKCiiigAooooAKKKKACiiigAooooAK9H/AGff+Soad/1ym/8ARbV5xXo/7Pv/ACVDTv8ArlN/6LauDH/7pV/wv8jrwn+8U/VfmfWlfUP7DX/IV8Xf9cbb/wBCkr5er6h/Ya/5Cvi7/rjbf+hSV+fZR/v1P5/kz7HM/wDdJ/L80fW9FFFfqB+fBRRRQAUUUUAFFFFABRRRQAUUUUAFFFFABRRRQAUUUUAFFFFABRRRQAUUUUAFFFFABRRRQAUUUUAFFFFABRRRQAUUUUAFFFFABRRRQAUUUUAFFFFABRRRQAUUUUAFFFFABRRRQAV4h+23/wAmofE3/sEv/wChLXt9eIftt/8AJqHxN/7BL/8AoS0DW5+DdFFFBoFFFFABRRRQAUUUUAFFFFABRRRQAV9W/s6/8k1g/wCvmX+Yr5Sr6t/Z1/5JrB/18y/zFfN5/wD7ovVfqe5lH+8P0f6Hp1fpF8Ev+SReD/8AsGQf+gCvzdr9Ivgl/wAki8H/APYMg/8AQBXj8O/xp+n6noZ5/Ch6/odtRRRX3h8cFFFFABRRRQAV8gf8FEv2UP8Ahevw8/4Szw7ZiTxx4cgZ41jX57+zGWe346svLoPXco+/X1/RQB/NZRX29/wUq/ZQPwq8bH4i+GbLZ4S8Qzk3sMK/JYXzctx2SXlh2DBhwNoPxDQahRRRQAUUUUAFFFFABRRRQAUUUUAFFFFABRRRQAUUUUAFFFFAH2Z8Iv8Akmvh7/r2H8zXj37R/gQ6bqsXiS0jxbXhEdyFH3ZQOG/4EB+YPrXsPwi/5Jr4e/69h/M1u+I9AtPFGiXel3qb7e5QocdVPZh7g4I+lfmNLFvB4+VTpzNP0ufdzw6xOEjDrZW9bHwtRXXfFb4Za18HfH2reE9fgMWoWEgAcD5Jo2G6OVP9l1IYfXB5BFcjX6atT4UKKKKYgooooAKKKKACiiigAooooAKKKKACiiigD2/4R/tnfF/4KxQWnh/xfdXGkxYC6VqoF5bBf7qrJkxjj/lmVr6w8B/8Fhb6NUi8afDy3uG433eg3rRAfSGUN/6Mr84KKBWR+w+gf8FXPgtqyJ9ut/E2iOcbhd6ckig8ZwYpHJHPoDx0rsLP/gpN+z1cozSeOJrQg4CzaLfEn3+WFhX4kUUC5T9sb7/gpZ+z7aPiLxjc3o27t0Gj3gGfT54l5/TnrXFeIP8AgrN8HtLRxpuleKNam/h8qyiijJ46s8oI6n+E9Pxr8g6KA5T9EvHn/BYHXrtZYvBngCw03qEutau3uiffy4xGAfbca+Tvi5+1v8WPjastv4o8Y3sumSZB0qxItbQr6NHGAH+r7j7149RQOwUUUUDCiiigAooooAKKKKACiiigAooooAKKKKACiilxQAlFFFABRRRQAUUUUAFFFFABRRRQAUUUUAFer/s2f8lEk/68Zf8A0JK8or1f9mz/AJKJJ/14y/8AoSV5uZf7nV9DuwP+80/U+pK+rP2Ff+Z3/wC3H/24r5Tr6s/YV/5nf/tx/wDbivg8m/36n8/yZ9bmv+5z+X5o+rKKKK/Tj8/CiiigAooooAKKKKACiiigAooooAK/m/8AE3/Iyat/19zf+hmv6QK/m/8AE3/Iyat/19zf+hmguJmUUUUFBRRRQAUUUUAFFFFABRRRQAUUUUAFXtG1q+8P36XunXL2l2gIWWPqARg/pVGilKKkrNaDTad0dh/wt3xl/wBDBef99D/Ct7wp+0x8UfA8ly+g+NdT0t7gKsrQOo3hc4zx2ya8xorCOHowfNGCT9EayrVJK0pNr1PcP+G3fjr/ANFN1z/v4n/xNH/Dbvx1/wCim65/38T/AOJrw+iugxse4f8ADbvx1/6Kbrn/AH8T/wCJo/4bd+Ov/RTdc/7+J/8AE14fRQFj3D/ht346/wDRTdc/7+J/8TR/w278df8Aopuuf9/E/wDia8PooCx7h/w278df+im65/38T/4mj/ht346/9FN1z/v4n/xNeH0UBY9w/wCG3fjr/wBFN1z/AL+J/wDE0f8ADbvx1/6Kbrn/AH8T/wCJrw+igLHuH/Dbvx1/6Kbrn/fxP/iaP+G3fjr/ANFN1z/v4n/xNeH0UBY9w/4bd+Ov/RTdc/7+J/8AE0f8Nu/HX/opuuf9/E/+Jrw+igLHuH/Dbvx1/wCim65/38T/AOJo/wCG3fjr/wBFN1z/AL+J/wDE14fRQFj3D/ht346/9FN1z/v4n/xNH/Dbvx1/6Kbrn/fxP/ia8PooCx7h/wANu/HX/opuuf8AfxP/AImj/ht346/9FN1z/v4n/wATXh9FAWPcP+G3fjr/ANFN1z/v4n/xNH/Dbvx1/wCim65/38T/AOJrw+igLH9A/wCzP4i1Lxd+z78PNa1m8k1DVb/RLW4urqY5eWRowWY+5NemV8j/ALM37UPgbwv+z58PNIvp75byy0S1gmEdqWUMsYBwc819OeC/GGnePPDVnrulNI+n3e/ymlTY3yuyHI7cqa5qeJo1ZuEJptdCp0KtOKnOLSZuUUUV0mAUUUUAFFFFABRRRQAUUUUAFFFFABRRRQAUUUUAFFFFABRRRQAUUUUAFFFFABRRRQAUUUUAFeIftt/8mofE3/sEv/6Ete314h+23/yah8Tf+wS//oS0DW5+DdFFFBoFFFFABRRRQAUUUUAFFFFABRRRQAV9W/s6/wDJNYP+vmX+Yr5Sr6t/Z1/5JrB/18y/zFfN5/8A7ovVfqe5lH+8P0f6Hp1fpF8Ev+SReD/+wZB/6AK/N2v0i+CX/JIvB/8A2DIP/QBXj8O/xp+n6noZ5/Ch6/odtRRRX3h8cFFFFABRRRQAUUUUAc58Q/AGifFLwVrHhTxHaC+0bVYDb3EXQ4PIZT/CykBlbsQD2r8GP2g/gdrf7PPxS1bwdrSmT7O3m2V6Fwl5bMT5cq/UDBHZlYZ4r+gqvmr9un9liH9pL4WtJpcCL430JXudJl4BuBjL2rE8YfAwT0YKcgFshSdj8QaKmubaayuZbe4ikt7iFzHJFKpV0YHBUg8gggjFQ0FhRRRQAUUUUAFFFFABRRRQAUUUUAFFFFABRRRQAUUUUAfZnwi/5Jr4e/69h/M119ch8Iv+Sa+Hv+vYfzNdfX5Biv8AeKn+J/mfpGH/AIMPRfkfRn7f37J5+OnwpsfFvh208zxx4bsgyRRL89/aAbng9Sy/M6D1LKBl+Px6IKkgggjqDX9I2kf8gmy/64J/6CK/Kr/gpP8AseN8PNeufin4RsT/AMIvqk+7WLWBfl0+6c/60AdIpGP0VzjjeoH67HZH5tfVnwZRRRVDCiiigAooooAKKKKACiiigAooooAKKKKACiiigAooooAKKKKACiiigAooooAKKKKACiiigAooooAKKKKACiiigAooooA1vC/hy78W6/Z6VZLme5fbuI4RerMfYDJrqPjVoVp4Y8YRaXZJstrayhRfU8HLH3JyT7mvafgT8ND4R0Y6rfxbNXvkHyOOYIuoX2J6n8B2ryf9ov8A5KVN/wBesX8jXztHHfWsw9lTfuxT+b0/pHtVMJ7DB+0mvek18keYUUUV9EeKFFFFABRRRQAUUUUAFFFFABRRRQAV6v8As2f8lEk/68Zf/QkryivV/wBmz/kokn/XjL/6ElebmX+51fQ7sD/vNP1PqSvqz9hX/md/+3H/ANuK+U6+rP2Ff+Z3/wC3H/24r4PJv9+p/P8AJn1ua/7nP5fmj6sooor9OPz8KKKKACiiigAooooAKKKKACiiigAr+b/xN/yMmrf9fc3/AKGa/pAr+b/xN/yMmrf9fc3/AKGaC4mZRRRQUFFFFABRRRQAUUUUAFFFFABRRRQAUUUUAFFFFABRRRQAUUUUAFFFFABRRRQAUUUUAFFFFABRRRQAUUUUAFFFFABRRRQAUUUUAfanww/5J34c/wCvGL/0EV+lP7LX/JCPDH/b1/6VS1+a3ww/5J34c/68Yv8A0EV+lP7LX/JCPDH/AG9f+lUtfDZP/wAjCr6S/wDSkfU5p/uVP1X5M9Wooor7k+RCiiigAooooAKKKKACiiigAooooAKKKKACiiigAooooAKKKKACiiigAooooAKKKKACiiigArxD9tv/AJNQ+Jv/AGCX/wDQlr2+vEP22/8Ak1D4m/8AYJf/ANCWga3PwbooooNAooooAKKKKACiiigAooooAKKKKACvq39nX/kmsH/XzL/MV8pV9W/s6/8AJNYP+vmX+Yr5vP8A/dF6r9T3Mo/3h+j/AEPTq/SL4Jf8ki8H/wDYMg/9AFfm7X6RfBL/AJJF4P8A+wZB/wCgCvH4d/jT9P1PQzz+FD1/Q7aiiivvD44KKKKACiiigAooooAKKKKAPy4/4Kg/so/8I5qz/GDwxabdM1CVY/EFvEvEFyxwtzx0WQ4Vv9sg8lzj886/pB8R+HdN8XeH9R0TWLSO/wBK1C3e1urWYZSWNwVZT9Qa/Cb9rH9nLUv2aPizf+HJ/NudDuM3Wj6g4/4+LYngE9N6H5W6cjOMMKC0zxeiiigoKKKKACiiigAooooAKKKKACiiigAooooAKKKKAPsz4Rf8k18Pf9ew/ma6+uQ+EX/JNfD3/XsP5muvr8gxX+8VP8T/ADP0jD/wYei/I/U3SP8AkE2X/XBP/QRUWu6Fp/ijRL7R9Ws4dQ0u/ge2urS4XdHNG4KsrDuCCal0j/kE2X/XBP8A0EVbr9djsj8ze7Pw/wD21P2QtT/Zj8bmewjmvvAeqys2l6gwLGA8k20zY4kUZwf41GRyGA+bK/ot+JHw48PfFrwZqXhXxTp0ep6NqEeyWF+Cp6q6N1V1OCGHIIr8Tf2tf2SvEX7LvjL7PceZqfhO/djpWthMCQdfKlxwsqjqOjD5h3AopM8EooooKCiiigAooooAKKKKACiiigAooooAKKKKACiiigAooooAKKKKACiiigAooooAKKKKACiiigAooooAKKKKACvaPgL8Kjrl3H4i1WH/AIl0DZtYXHE8g/iI/uqfzI9jWD8IPhLN49vhfXoaHQ7dwJG6Gdh/Avt6nt9en1Za2sVlbRW9vGsMEShI40GFVQMAAemK+TznM1STw1F+89328vX8j6HLcD7RqtVWnTz/AOAS18p/tF/8lKm/69Yv5GvqyvlP9ov/AJKVN/16xfyNePkH+9v0f6HqZx/u/wA0eYUUUV+iHxQUUUUAFFFFABRRRQAUUUUAFFFFABXq/wCzZ/yUST/rxl/9CSvKK9X/AGbP+SiSf9eMv/oSV5uZf7nV9DuwP+80/U+pK+rP2Ff+Z3/7cf8A24r5Tr6s/YV/5nf/ALcf/bivg8m/36n8/wAmfW5r/uc/l+aPqyiiiv04/PwooooAKKKKACiiigAooooAKKKKACv5v/E3/Iyat/19zf8AoZr+kCv5v/E3/Iyat/19zf8AoZoLiZlFFFBQUUUUAFFFFABRRRQAUUUUAFFFFABRRRQAUUUUAFFFFABRRRQAUUUUAFFFFABRRRQAUUUUAFFFFABRRRQAUUUUAFFFFABRRRQB9qfDD/knfhz/AK8Yv/QRX6U/stf8kI8Mf9vX/pVLX5rfDD/knfhz/rxi/wDQRX6U/stf8kI8Mf8Ab1/6VS18Nk//ACMKvpL/ANKR9Tmn+5U/Vfkz1aiiivuT5EKKKKACiiigAooooAKKKKACiiigAooooAKKKKACiiigAooooAKKKKACiiigAooooAKKKKACvEP22/8Ak1D4m/8AYJf/ANCWvb68Q/bb/wCTUPib/wBgl/8A0JaBrc/Buiiig0CiiigAooooAKKKKACiiigAooooAK+rf2df+Sawf9fMv8xXylX1b+zr/wAk1g/6+Zf5ivm8/wD90Xqv1Pcyj/eH6P8AQ9Or9Ivgl/ySLwf/ANgyD/0AV+btfpF8Ev8AkkXg/wD7BkH/AKAK8fh3+NP0/U9DPP4UPX9DtqKKK+8PjgooooAKKKKACiiigAooooAK8O/a9/ZssP2mfhLeaGVhg8SWO660S/kGPJuAPuMRz5cgG1uuOGwSor3GigD+bvXNDv8AwzrV/pGq2sljqdhO9tc2sww8UqMVZSPUEEVQr9Ov+Cof7KB1Wzf4xeFrItd2yLF4itoF5kiA2pd4HdRhH/2Qp6Kxr8xaDVO4UUUUAFFFFABRRRQAUUUUAFFFFABRRRQAUUUUAfZnwi/5Jr4e/wCvYfzNdfXIfCL/AJJr4e/69h/M119fkGK/3ip/if5n6Rh/4MPRfkfqbpH/ACCbL/rgn/oIq3VTSP8AkE2X/XBP/QRVuv12OyPzN7sK5n4jfDjw78WfB+oeF/FWmRatot8m2W3l4IPVXVhyrKeQwIINdNRVCPxC/a9/Ym8Tfsy61JqNqJ9d8A3MuLTWVT5rck/LDcAfdfoA2Ar9sHKj5pr+kbWNGsPEOlXemapZW+o6ddxNDcWl1GJIpUYYKsp4II7Gvy7/AGw/+Cad54Kiv/GXwoim1PQUzPd+HCTJc2i9S0BPMkY/un5x23dk3bctO+h+ftFPkjaJ2R1KOpIZWGCD6GmUygooooAKKKKACiiigAooooAKKKKACiiigAooooAKKKKACiiigAooooAKKKKACiiigAooqSKJ55UjjRpJGIVUUZJPoBQMjr0/4S/Bq68bzx6jqKva6EjZ3dHucdVT0HGC35c9Or+F/wCz48jRap4qjKIMPFpndvQy+g/2evrjkV79FEkESRxoscaAKqKMBQOgA9K+QzLOlBOjhXd9X29P8z6LA5Y5WqV1p2/zIrCwttLsobSzgjtraFQscUa4VR6AVYorc8G+C9X8fa9Bo+i2jXd5KcnHCRrkAu5/hUZ5NfEpSqSstWz6puNON3okSeA/Auq/EXxLa6JpEPmXMxy0jA7IUHV3I6KP8AOSK+ef+CgfgOw+Gv7QLaDp5aSKDSLNpJZD80shUlnPpk9uwwK/X74O/CDTPhF4d+x2hFzqNxh72+YYMzjsB2UZOB+J5NflN/wVK/5Ovv8A/sE2X/oLV+i5VlqwUPaVPjf4eX+Z8Rj8e8VPkh8C/HzPkWiiivoDyQooooAKKKKACiiigAooooAKKKKACvV/2bP+SiSf9eMv/oSV5RXq/wCzZ/yUST/rxl/9CSvNzL/c6vod2B/3mn6n1JX1Z+wr/wAzv/24/wDtxXynX1Z+wr/zO/8A24/+3FfB5N/v1P5/kz63Nf8Ac5/L80fVlFFFfpx+fhRRRQAUUUUAFFFFABRRRQAUUUUAFfzf+Jv+Rk1b/r7m/wDQzX9IFfzf+Jv+Rk1b/r7m/wDQzQXEzKKKKCgooooAKKKKACiiigAooooAKKKKACiiigAooooAKKKKACiiigAooooAKKKKACiiigAooooAKKKKACiiigAooooAKKKKACiiigD7U+GH/JO/Dn/XjF/6CK/Sn9lr/khHhj/t6/8ASqWvzW+GH/JO/Dn/AF4xf+giv0p/Za/5IR4Y/wC3r/0qlr4bJ/8AkYVfSX/pSPqc0/3Kn6r8merUUUV9yfIhRRRQAUUUUAFFFFABRRRQAUUUUAFFFFABRRRQAUUUUAFFFFABRRRQAUUUUAFFFFABRRRQAV4h+23/AMmofE3/ALBL/wDoS17fXiH7bf8Ayah8Tf8AsEv/AOhLQNbn4N0UUUGgUUUUAFFFFABRRRQAUUUUAFFFFABX1b+zr/yTWD/r5l/mK+Uq+rf2df8AkmsH/XzL/MV83n/+6L1X6nuZR/vD9H+h6dX6RfBL/kkXg/8A7BkH/oAr83a/SL4Jf8ki8H/9gyD/ANAFePw7/Gn6fqehnn8KHr+h21FFFfeHxwUUUUAFFFFABRRRQAUUUUAFFFFAFe+sbbVLK5s7yCO6tLiNoZoJkDJIjDDKwPBBBIINfiB+2/8AsvXH7NPxWlhsIZH8G60Xu9GuGyRGufntmJ/ijJH1VkPUnH7j15f+0h8BtG/aM+FOq+ENWxBNIPP0+/25azulB8uUeo5KsO6sw4zkA07H8/lFb3jrwTrPw38Yat4Y8Q2bWGs6XcNbXNu/8LDuD3Ugggjgggjg1g0GgUUUUAFFFFABRRRQAUUUUAFFFFABRRRQB9mfCL/kmvh7/r2H8zXX1yHwi/5Jr4e/69h/M119fkGK/wB4qf4n+Z+kYf8Agw9F+R+pukf8gmy/64J/6CKt1U0j/kE2X/XBP/QRVuv12OyPzN7sKKKKoQUUUUAfGX7XH/BPjw98YTeeJ/CVumj+KnBknigAVLtuu7BwN3rkjPqvOfyy+Inwa8U/DO/ubfV9OlEUDlHnRGwhBxhwQCh9mA/Gv6Gq81+LfwH8OfFu0d72EWWsBNkWpwIN+OyyDo6+x59CM1wVadal7+H1/uvb5Pp+XodtOpTn7tbTzX6rr+Z/PtRX3b8fP2Hh4RvpJL3Tm0yORiIdW0tc2sp7bl6Kf9n5T16jmvmDxR+z54p0HfJZxx6zbLzutTiTHuh5z7LurClmdCcvZ1Pcl2lp+Ox0zwNWMeeHvR7rX/gnmNFT3llc6dcNBdQS206fejmQow+oPNQV6qaeqPP2CiiimIKKKKACiiigAooooAKKKKACiiigAooooAKKKKACiind/egBtFdz4T+DfijxaUeGwaxtG/5er3Ma49QPvN+Ax717b4M/Z60Dw8Y7jUydbvFwcTLtgU+yd/8AgRP0FeRis1wuF0lK77LX/gI9Khl9fEapWXdnhPgf4W6947lVrK2MFjnDX1wCsQ9cH+I+w/HFfSPw/wDhDongJEmjT7fqmPmvp1GR67F6KP1967iKJIY1jjRURRhVUYAHoBTq+JxubV8ZeK92PZfqz6nC5dSw3vPWXf8AyCihVLMABkngAV7/APB79lDWPF7Qan4pE2iaKcOtvjbdXA+h/wBWPdhn0HOa83D4arip8lKN3+XqdtfEU8PHnqOyPMvhl8J9e+Kusiy0i3228ZH2m+lGIYFPcnufRRyfpzX3j8LfhPonwn0IWGlReZcyAG6vpQPNuGHr6AZOFHA9zknofDnhrS/COj2+l6PZRafYQjCQwjA9yT1JPcnk961K/Q8vyunglzvWfft6HxGNzCeLfKtI9v8AMK/Gb/gqV/ydff8A/YJsv/QWr9ma/Gb/AIKlf8nX3/8A2CbL/wBBavcPLjufItFFFBYUUUUAFFFFABRRRQAUUUUAFFFFABXq/wCzZ/yUST/rxl/9CSvKK9X/AGbP+SiSf9eMv/oSV5uZf7nV9DuwP+80/U+pK+rP2Ff+Z3/7cf8A24r5Tr6s/YV/5nf/ALcf/bivg8m/36n8/wAmfW5r/uc/l+aPqyiiiv04/PwooooAKKKKACiiigAooooAKKKKACv5v/E3/Iyat/19zf8AoZr+kCv5v/E3/Iyat/19zf8AoZoLiZlFFFBQUUUUAFFFFABRRRQAUUUUAFFFFABRRRQAUUUUAFFFFABRRRQAUUUUAFFFFABRRRQAUUUUAFFFFABRRRQAUUUUAFFFFABRRRQB9qfDD/knfhz/AK8Yv/QRX6U/stf8kI8Mf9vX/pVLX5rfDD/knfhz/rxi/wDQRX6U/stf8kI8Mf8Ab1/6VS18Nk//ACMKvpL/ANKR9Tmn+5U/Vfkz1aiiivuT5EKKKKACiiigAooooAKKKKACiiigAooooAKKKKACiiigAooooAKKKKACiiigAooooAKKKKACuA+Pnw2ufjB8HPFfgyzvItPutZsmtY7qdSyRkkHJA5PSu/ooA/LH/hz34w/6KFon/gJNXF/Fn/gmR4n+E/hdNbu/Gmk38TXCW/lQ20qtlgxzk/7tfsFXhH7Zf/JIof8AsJw/+gSVxY2rKjh51IbpHZhYqrXhCWzZ+SP/AAy5qn/Qbs/+/TUf8Muap/0G7P8A79NX0bRXwP8AbeN/m/BH2f8AZWF/l/Fnzl/wy5qn/Qbs/wDv01H/AAy5qn/Qbs/+/TV9G0Uf23jf5vwQf2Vhf5fxZ85f8Muap/0G7P8A79NR/wAMuap/0G7P/v01fRtFH9t43+b8EH9lYX+X8WfOX/DLmqf9Buz/AO/TUf8ADLmqf9Buz/79NX0bRR/beN/m/BB/ZWF/l/Fnzl/wy5qn/Qbs/wDv01H/AAy5qn/Qbs/+/TV9G0Uf23jf5vwQf2Vhf5fxZ85f8Muap/0G7P8A79NXsPwx8GTeAvC0elT3Md1IsryeZGpA+Y9Oa6yiuXE5licXD2dWV1vsjehgaGHlz01Z+oV+kXwS/wCSReD/APsGQf8AoAr83a/SL4Jf8ki8H/8AYMg/9AFezw7/ABp+n6nlZ5/Ch6/odtRRRX3h8cFFFFABRRRQAUUUUAFFFFABRRRQAUUUUAfJH7aH7B9r+07q+keItD1S18N+KLZTbXlzcQs8d5b4ym7bzvQ8A91Yg/dWvir4u/8ABNLxj8JNJtdUn8TabqmnyyeVJNbW8i+S38O4Hs3OD6jHcZ/Yys3xD4fsfFWiXuk6nALmwvIzFLEe4PcehB5B7EA1jWjUlTapO0ujNqUoxmnUV11Pws/4Zc1T/oN2f/fpqP8AhlzVP+g3Z/8Afpq+u/ip8OL74XeMrzRLzMkSnzLW5xgTwn7rfXsR2INcjX59POMfTk4TlZryR9rDLcHUipxV0/Nnzl/wy5qn/Qbs/wDv01H/AAy5qn/Qbs/+/TV9G0Vn/beN/m/BGn9lYX+X8WfOX/DLmqf9Buz/AO/TUf8ADLmqf9Buz/79NX0bRR/beN/m/BB/ZWF/l/Fnzl/wy5qn/Qbs/wDv01H/AAy5qn/Qbs/+/TV9G0Uf23jf5vwQf2Vhf5fxZ85f8Muap/0G7P8A79NR/wAMuap/0G7P/v01fRtFH9t43+b8EH9lYX+X8WfOX/DLmqf9Buz/AO/TUf8ADLmqf9Buz/79NX0bRR/beN/m/BB/ZWF/l/FmJ4L0GTwv4W03SZZVnktIhG0iDAY56ituiivFnJzk5y3ep6kYqEVFbI/U3SP+QTZf9cE/9BFW6qaR/wAgmy/64J/6CKt1+xx2R+WvdhRRRVCCiiigAooooAr3dnb6jay2t3BFdW0qlJIZkDo6nqCDwR7V89/Er9jrRdd8298J3P8AYd62W+xzZe1c+3Vo/wANw9AK+jKK5MRhKOKjy1o3/P7zpoYirh3zUpWPzG+JvwL1nwvut/F3hgS2mcLcywrPbt6bZBkAnjjIPtXiGufs7eE9V3Pax3OlSHn/AEaXcufdXz+mK/aSaGOeJ4pUWSNxtZHGQw9CD1rybxr+y74D8YeZLFpzaFeNz5+lkRLn3jIKY+gB96+cnlGJwz5sFVduzf8ASf3HuQzOhX0xVP5r+rn48av+y9qcJZtM1m1uh1C3MbRH8xuH8q4vU/gj4z0vJbRnuUHRrWRJM/gDn9K/Urxb+xZ4l00vLoGq2etRDOIpgbeb2AzlT9dw+leP+JvhX4v8H7jrHh6/s416zGEvF/32uV/WuWWYZphP48Lru1+q0OqODy/E/wAKdvn+j1Pzs1Dw5q2kZ+3aZeWeOv2i3dP5is2vvus298N6RqWftel2V1nr51uj5/MVpDiP+el9z/4BMsl/lqfh/wAE+FqK+z7r4UeELzPmeHrFc/8APKPy/wD0HFZdx8BvBFxkjRzExOcx3Uo/TdiuuPEOGfxQl+H+ZzPJq3SS/H/I+RKK+rZf2dvB0m7bBdxZ6bLk/L9M5qv/AMM1+Ev+empf9/1/+JrZZ/g33+7/AIJn/ZGJ8vvPlqivqGT9mfwpIwK3WqxgdlnjwfzjNSf8M1+Ev+empf8Af9f/AImn/b2D8/uF/ZOJ8vvPlqivqqP9nHwfGuGS+kPq1xg/oBWhB8BPBELZOkNKQQRvupePwDVD4gwi2Un8l/mUsnxD6r7/APgHyLTu/vX2bZ/CjwhZEeX4esWx/wA9ovM/9CzW9YaFpul4+xafaWmOnkQKmPyFc0+IqS+Cm36u3+ZvHJZ/amv6+4+LdM8Fa/rOPsWi39ypON8du20fVsYH512Wj/s8+MNTKme3t9NQ/wAV1OCcfRNx/PFfV1FedU4gxEv4cUvxO2GTUY/HJv8AA8P0L9l/T4Nr6vrE92e8VrGIl+m47ifyFel+HPhv4a8KFX03SLeKZelxIDJLn1DNkj8K6WivFr4/E4jSpN27bL7kepSwdCjrCCCit3wz4E8ReMZfL0TRb3U+cF7eFmRfq3Qfia9q8G/sYeJ9WMc3iG/tdCgOC0MZ+0T/AEwDsH13H6VFDB4jE/woN/l9+xVbFUaH8SSX5/cfPFemfDn9nnxj8R2imt7A6ZpbYP8AaF+DGhX1QY3P+Ax6kV9eeAv2cvBHgExTQaYNT1BOftupESuD6quNi/UDPvXqFfUYXh/7WJl8l/n/AF6nz2Izr7NCPzf+R5T8LP2cfCvwyMV2ITrGtrz/AGheKD5Z/wCmadE+vLcnmvVqKK+to0KeHjyUo2R81VqzrS56juwooorcyCvhn9rn/gnp4h/aP+Mdz4z03xbpmj2stnBai1ureR3BjBBOV45zX3NRQO9j8sf+HPfjD/ooWif+Ak1fPfif9kDWPDHiXVtHl8QWM8un3c1o0qQuFcxuVJHscV+6Vfml8Wf+SqeM/wDsNXv/AKPevns5xlbB04SouzbPbyvD08VOUaqvZHyP/wAMuap/0G7P/v01H/DLmqf9Buz/AO/TV9G0V8r/AG3jf5vwR9H/AGVhf5fxZ85f8Muap/0G7P8A79NR/wAMuap/0G7P/v01fRtFH9t43+b8EH9lYX+X8WfOX/DLmqf9Buz/AO/TUf8ADLmqf9Buz/79NX0bRR/beN/m/BB/ZWF/l/Fnzl/wy5qn/Qbs/wDv01H/AAy5qn/Qbs/+/TV9G0Uf23jf5vwQf2Vhf5fxZ85f8Muap/0G7P8A79NR/wAMuap/0G7P/v01fRtFH9t43+b8EH9lYX+X8WfOX/DLmqf9Buz/AO/TV2Pws+Cl78P/ABM2qXGpW93G1u8PlxIwOSVOefpXrlFZVc2xdaDpzlo/JF08uw9KSnFarzYV9WfsK/8AM7/9uP8A7cV8p19WfsK/8zv/ANuP/txVZN/v1P5/kyc1/wBzn8vzR9WUUUV+nH5+FFFFABRRRQAUUUUAFFFFABRRRQAV+Xeq/wDBIjxfqOq3l0vj/REWeZ5QptJsgMxOP1r9RKKBp2Pwt8T/ALIGseGPEuraPL4gsZ5dPu5rRpUhcK5jcqSPY4rM/wCGXNU/6Ddn/wB+mr64+LP/ACVTxn/2Gr3/ANHvXKV+c1c5xsakoqWib6I+5p5ZhpQjJx6d2fOX/DLmqf8AQbs/+/TUf8Muap/0G7P/AL9NX0bRWX9t43+b8Ea/2Vhf5fxZ85f8Muap/wBBuz/79NR/wy5qn/Qbs/8Av01fRtFH9t43+b8EH9lYX+X8WfOX/DLmqf8AQbs/+/TUf8Muap/0G7P/AL9NX0bRR/beN/m/BB/ZWF/l/Fnzl/wy5qn/AEG7P/v01H/DLmqf9Buz/wC/TV9G0Uf23jf5vwQf2Vhf5fxZ85f8Muap/wBBuz/79NR/wy5qn/Qbs/8Av01fRtFH9t43+b8EH9lYX+X8WfOX/DLmqf8AQbs/+/TUf8Muap/0G7P/AL9NX0bRR/beN/m/BB/ZWF/l/Fnzl/wy5qn/AEG7P/v01H/DLmqf9Buz/wC/TV9G0Uf23jf5vwQf2Vhf5fxZ85f8Muap/wBBuz/79NR/wy5qn/Qbs/8Av01fRtFH9t43+b8EH9lYX+X8WfOX/DLmqf8AQbs/+/TUf8Muap/0G7P/AL9NX0bRR/beN/m/BB/ZWF/l/Fnzl/wy5qn/AEG7P/v01H/DLmqf9Buz/wC/TV9G0Uf23jf5vwQf2Vhf5fxZ85f8Muap/wBBuz/79NR/wy5qn/Qbs/8Av01fRtFH9t43+b8EH9lYX+X8WfOX/DLmqf8AQbs/+/TUf8Muap/0G7P/AL9NX0bRR/beN/m/BB/ZWF/l/Fnzl/wy5qn/AEG7P/v01H/DLmqf9Buz/wC/TV9G0Uf23jf5vwQf2Vhf5fxZ85f8Muap/wBBuz/79NR/wy5qn/Qbs/8Av01fRtFH9t43+b8EH9lYX+X8WfOX/DLmqf8AQbs/+/TUf8Muap/0G7P/AL9NX0bRR/beN/m/BB/ZWF/l/Fnzl/wy5qn/AEG7P/v01H/DLmqf9Buz/wC/TV9G0Uf23jf5vwQf2Vhf5fxZ85f8Muap/wBBuz/79NR/wy5qn/Qbs/8Av01fRtFH9t43+b8EH9lYX+X8WfOX/DLmqf8AQbs/+/TUf8Muap/0G7P/AL9NX0bRR/beN/m/BB/ZWF/l/FmT4T0V/DvhnTNLkkWaS0t0haRRgMVGMiv0Y/Za/wCSEeGP+3r/ANKpa/P2v0C/Za/5IR4Y/wC3r/0qlrsyGTnjJye7i/zRx5zFRwsIro1+TPVqKKK+/PjAooooAKKKKACiiigAooooAKKKKACiiigAooooAKKKKACiiigAooooAKKKKACiiigAooooAKKKKACq15YW2pQ+Vd20N1FndsnQOufXBqzRSavow2Mn/hEtD/6A2n/+Asf+FH/CJaH/ANAbT/8AwFj/AMK1qKnkh2L55dzJ/wCES0P/AKA2n/8AgLH/AIUf8Ilof/QG0/8A8BY/8K1qKOSHYOeXcyf+ES0P/oDaf/4Cx/4Uf8Ilof8A0BtP/wDAWP8AwrWoo5Idg55dzJ/4RLQ/+gNp/wD4Cx/4Uf8ACJaH/wBAbT//AAFj/wAK1qKOSHYOeXcyf+ES0P8A6A2n/wDgLH/hR/wiWh/9AbT/APwFj/wrWoo5Idg55dzJ/wCES0P/AKA2n/8AgLH/AIUf8Ilof/QG0/8A8BY/8K1qKOSHYOeXcyf+ES0P/oDaf/4Cx/4VowQRW0KRQxpFEg2qiLtVR6ADpUtFNRitkS23uwoooqhBRRRQAUUUUAFFFFABRRRQAUUUUAFFFFABRRRQBSv9HsNTZGvLG2u2QYUzxK5Ue2RVb/hEtD/6A2n/APgLH/hWtRUOEXq0UpSWzMn/AIRLQ/8AoDaf/wCAsf8AhR/wiWh/9AbT/wDwFj/wrWoo5Idh88u5k/8ACJaH/wBAbT//AAFj/wAKP+ES0P8A6A2n/wDgLH/hWtRRyQ7Bzy7mT/wiWh/9AbT/APwFj/wo/wCES0P/AKA2n/8AgLH/AIVrUUckOwc8u5k/8Ilof/QG0/8A8BY/8KP+ES0P/oDaf/4Cx/4VrUUckOwc8u5k/wDCJaH/ANAbT/8AwFj/AMKP+ES0P/oDaf8A+Asf+Fa1FHJDsHPLuZP/AAiWh/8AQG0//wABY/8ACj/hEtD/AOgNp/8A4Cx/4VrUUckOwc8u41VCgADAHYU6iirICiiigAooooAKKKKACiiigAooooAKKKKAOX8QfDHwl4q3HVfDmm3sjdZntlEv/fYAYfnXnmtfshfDzVWZre2v9JLf8+V2SAfpIHr2uiuSphMPW/iU0/kdNPE1qXwTa+Z8t6r+w3ZuSdM8WTwjsl3ZiT/x5XX+VclqP7E3i2DJstZ0e7UdpWliY/hsYfrX2jRXnTyXBT2hb0bO2Oa4uP2r/JHwXffsk/Ee03eVptpe4zjyL2MZ/wC+ytYt1+zd8SbPd5nhW5bb18qaKT8trnNfodRXJLh/CvaUl81/kdKzrELdL8f8z84Jvgb8QIHKt4Q1Ynr8luWH5jIqnJ8IvHMblD4N18kd10yZh+YXFfpXRWL4do9Kj/A1Wd1esEfml/wqbxx/0JniD/wVz/8AxFOi+EPjmaRUXwbrwJ/vabMo/Mriv0ropf6u0v8An4/wH/bdT+RH5wwfAr4g3BITwjqoI/56QFP54rWtP2ZfiXekbPDEkY45muoI8A+xcGv0IorRcO4frOX4f5Gbzuv0ivx/zPhew/Y7+IN5jzl0uwz/AM/F3nH/AHwrV1elfsO6rLg6l4ps7X1FrbPN+rFK+vaK6oZFgo7pv1f+VjCWb4qWzS+X+dz570T9izwfY7W1LU9U1RxjKq6Qxn8Apb/x6vR/DvwJ8BeFmVrHwvYmRekt0puHB9QZC2D9K72ivRpYDC0fgpr7v8zhqYzEVfjmxkcaQoqRqERRgKowAPan0UV3nGFFFFABRRRQAUUUUAFFFFABWXL4Y0e4meWXSbGSV2LM72yFmJ6knHJrUoqXFS3Q02tjJ/4RLQ/+gNp//gLH/hR/wiWh/wDQG0//AMBY/wDCtailyQ7Fc8u5k/8ACJaH/wBAbT//AAFj/wAKP+ES0P8A6A2n/wDgLH/hWtRRyQ7Bzy7mT/wiWh/9AbT/APwFj/wo/wCES0P/AKA2n/8AgLH/AIVrUUckOwc8u5k/8Ilof/QG0/8A8BY/8KP+ES0P/oDaf/4Cx/4VrUUckOwc8u5k/wDCJaH/ANAbT/8AwFj/AMKP+ES0P/oDaf8A+Asf+Fa1FHJDsHPLuZP/AAiWh/8AQG0//wABY/8ACj/hEtD/AOgNp/8A4Cx/4VrUUckOwc8u5k/8Ilof/QG0/wD8BY/8KtWGk2OlmT7FZW9nvxv8iJU3Y6ZwOep/OrlFNQitUhOUno2FFFFUSFFFFABRRRQAUUUUAFFFFABRRRQAUUUUAZcvhjR7iZ5ZdJsZJXYszvbIWYnqSccmm/8ACJaH/wBAbT//AAFj/wAK1qKjkj2K5pdzJ/4RLQ/+gNp//gLH/hR/wiWh/wDQG0//AMBY/wDCtaijkh2Hzy7mT/wiWh/9AbT/APwFj/wo/wCES0P/AKA2n/8AgLH/AIVrUUckOwc8u5k/8Ilof/QG0/8A8BY/8KP+ES0P/oDaf/4Cx/4VrUUckOwc8u5k/wDCJaH/ANAbT/8AwFj/AMKP+ES0P/oDaf8A+Asf+Fa1FHJDsHPLuZP/AAiWh/8AQG0//wABY/8ACj/hEtD/AOgNp/8A4Cx/4VrUUckOwc8u5k/8Ilof/QG0/wD8BY/8KP8AhEtD/wCgNp//AICx/wCFa1FHJDsHPLuZP/CJaH/0BtP/APAWP/Cj/hEtD/6A2n/+Asf+Fa1FHJDsHPLuZP8AwiWh/wDQG0//AMBY/wDCj/hEtD/6A2n/APgLH/hWtRRyQ7Bzy7mT/wAIlof/AEBtP/8AAWP/AAo/4RLQ/wDoDaf/AOAsf+Fa1FHJDsHPLuZP/CJaH/0BtP8A/AWP/Cj/AIRLQ/8AoDaf/wCAsf8AhWtRRyQ7Bzy7mT/wiWh/9AbT/wDwFj/wo/4RLQ/+gNp//gLH/hWtRRyQ7Bzy7mT/AMIlof8A0BtP/wDAWP8Awo/4RLQ/+gNp/wD4Cx/4VrUUckOwc8u5k/8ACJaH/wBAbT//AAFj/wAKP+ES0P8A6A2n/wDgLH/hWtRRyQ7Bzy7mT/wiWh/9AbT/APwFj/wo/wCES0P/AKA2n/8AgLH/AIVrUUckOwc8u5k/8Ilof/QG0/8A8BY/8KP+ES0P/oDaf/4Cx/4VrUUckOwc8u5k/wDCJaH/ANAbT/8AwFj/AMKP+ES0P/oDaf8A+Asf+Fa1FHJDsHPLuZP/AAiWh/8AQG0//wABY/8ACj/hEtD/AOgNp/8A4Cx/4VrUUckOwc8u5k/8Ilof/QG0/wD8BY/8KP8AhEtD/wCgNp//AICx/wCFa1FHJDsHPLuZP/CJaH/0BtP/APAWP/CtC1tILC3WC2gjt4VztjiUKoycnAHHWpqKajFbIlyb3YUUUVQgooooAKKKKACiiigAooooAKKKKACiiigAooooAKKKKACiiigAooooAKKKKACiiigAooooAKKKKACiiigAorxf9pT9q7wV+y7o+m3XigX19famzrZaZpkavPKExvc7mVVQblBJOeeAcHHKWn/BQ34HT/DiDxhL4qNpHLIYP7GlgLakkoGdrQJu4xzvzs7bs8UDsfSdFedfBL4/eCf2hPDU+t+CdWOoW9tL5FzDLE0U9u+MgOjDPI5BGQecHg49FoEFFFMllSCN5JHWONAWZ2OAoHUk0APor5Nvv+CnfwMsfFT6N/auq3ECT+Q2rwaeWsxzguDneV9whz1GRX1PpWq2eu6Xaalp11Fe2F5Ck9vcwMHjljYAqykcEEEEGgC3RRRQAUUUUAFFFFABRRRQAUUUUAFFFFABRRRQAUVwfxD+O/w8+E88UHi/xlo/h+6lUOlreXSrOy5xuEYy2PfGK6Xwr4u0Tx1oVtrXh3VrPXNIuQTDe2E6zRPg4IDKSMg5BHUEEHmgDXooooAKKKKACiiigAooooAKKKKACiiigAooooAKKKKACiiigAooooAKKKKACiiigAooooAKKKKACiiigAooooAKKKKACiiigAooooAKK8u+I37Tvws+EviKHQfFvjbTdF1iRVf7HKWd0Vvul9inyweuWxxz0r0uzvINRtILq1njubWdFlinhcOkiMMqysOCCCCCOtAE1FFFABRRRQAUUUUAFFFFABRRRQAUUUUAFFFFABRRRQAUUUUAFFFFABRRRQAUUUUAFFFFABRRRQAUUUUAFFFFABRRRQAUUUUAFFFeWXP7U3wgtPEq6BL8SPDa6s0nk+QNRjIEmcbC4O0NnjBOc8UAep0UUUAFFFFABRRRQAUUUUAFFFFABRRRQAUUUUAFFFFABRRRQAUUUUAFFFFABRRRQAUUUUAFcL8Tvjl4B+DNmlz408V6b4fEgzHDcS5nlHqkS5dh/uqa+Zv27P28o/gOkngnwNJBeePp4g1zduoki0lGHBK9GmIwVU8AYZgQQD+SnibxRrHjPXLvWde1O61jVrt9895ezNLLIfdic+3t0FBSVz9l7f8A4KY/AGfVFtD4pvooj/y+SaRciHOcY4Td7/dxX0Z4P8a6D8QdAt9b8NaxZ67pNxny7ywmWWNiOoyOhHcHkdxX85j28scccjxskcgJRypAYA4OD354r2n9lL9qDxB+zL8RLXVLOee68M3Uix6xowfMdzD0LqpOBKo5VuORgnaSKB8p+8tFZ3h3xBp/izQdO1rSbpL3S9Rt47u1uYuVlidQyMPqCDWjQQFFFFABRRRQAUUUUAFFFFABRRRQAUUUUAFFFFABRRRQAUUUUAFFFFABRRRQAUUUUAFFFFABRRRQAUUUUAFFFFABRRRQAUUUUAFFFFABRRRQAUUUUAFFFFABRRRQAUUUUAFFFFABRRRQB+VP/BX/AMO6pB8WPA+uyBzotzojWUB/hW4inkeT8Ss0X/fPtXwFX7yfti/AGL9or4G6z4dhRP7etR/aGjysBxdRqdqZ7CRS0ZPbfnnFfg/LE8MjxyI0ciEqyMMFSOoIoNEfop/wRzubhfEXxQt1YfZGtbCR13c7w84XjHoz9/T14/Tuvg3/AIJF+AZNE+D/AIt8WTRmNtf1VLaHI+/DbIQGHtvmlX/gJr7yoIe4V5z+0jJND+zv8UpLdnSdPCuqNG0f3gwtJcEe+a9Grz39oe8/s34AfEy72eZ5HhjU5dmcbttpIcZ7dKBH891fsp/wSz8W33ib9lqO0vXkkXRNZutNt2k5/dbYpwAfQGdgPTGO1fjXX7j/APBPz4dt8Of2U/BkMybbzWIn1qfjGftDb4//ACF5Q/CguR9GUUUUEBRRRQAUUUUAFFFFABRRRQAUUUUAFY/jDxDH4R8Ja3rsy74dMsZ7119VjjZyOP8AdrYrzr9o2Kef9nr4nxW2ftL+FtUWLa207jaS4we3OOaAPwM8Z+MNX+IHirVfEmvXj6hrGp3DXNzcSHlnY9vQDgAdAAAOlfpb/wAEedWup/AnxG0x5mayttRtLiKInhXkidXI+oiT/vmvy3r9h/8AglT4DPhn9mqXXZVIm8SatcXSMf8AnjFiBR/33HKf+BUGj2PsyiiigzCiiigDl/GPxR8G/DtrdfFfi3Q/DLXOTCusalDamXHUr5jDOPatnRNd03xJpsGo6RqFrqunzjdFd2U6zRSD1V1JB/A1+B37UHjzXviL8ffHOq+IZpnvY9WubOOCZifssMUrJHAo7BAMY7nJPJJr1D/gnp8bfE/w1/aD8NeHdOu5pvD3ia9TT9Q0wktE2/IWYL/C6HB3D+EMDwaCrH7YUUUUEhRRRQAUUUUAFFFFABRRRQAUUUUAFFFFABRRRQAUUUUAFFFFABRRRQAUUUUAFFFFABRRRQAUUUUAFZXirxDbeEfC+sa7eAm00uzmvZgvXZGhdsfgprVryT9raZ4P2Yvim0blGPhy+UkHHBhYEfiCRQB+EfjbxhqnxB8X6z4l1q4a61XVbuS8uJWJOXdiSB6AZwB2AA6V+xf/AATL8X3Xir9lDRILuV530e+utMR5Dk+WriRFz6KsoUegUDtX4sV+yX/BK7T2sv2VYZjuxd61eTDIwMDYnHr9z+dBo9j7BooooMwooooAKKKKACiivgn9vj9vp/hjLe/Dn4c3inxZjy9V1qLDDTQR/qoj0M2Dy3/LPp9/7gB7h+0l+3B8Ov2blk0/ULp/EHivblNA0tlaVMjgzuflhHTrlsEEKRX5zfFj/gpn8ZPiJczRaLqNv4G0lshLXRog023tuuHBfd7psHtXyne3txqV5Pd3c8t1dTuZJZ5nLvIxOSzMeSSepNfRX7Nn7B/xF/aMhg1aCGPwx4Rdv+Q5qaHEwzg+REMNL9cqnBG7IxQaWSPF9f8Air418VzmbW/GGvavKTnffanNMc8/3mPqfzNVNM8e+J9FuRcaf4j1awuB0ltr6WNx+KsDX6x+B/8AglJ8H/D1kg1+51zxXelcSSTXf2WLPqiRAMo9i7fWtjXP+CXPwK1WyaG003WtFlIIFzZarI7j3xLvX9KBXR8GfBj/AIKO/GH4V31umq6y/jvRFIEthrzmSYr32XPMgbHdi4/2TX6qfs7/ALS3g39pbwh/bPhi6Md7AFXUNIuSBc2TnOA4HVTg7XHBx2IIH5Jftjfsb6v+yt4gsZY75td8I6qzLY6mY9jxyLyYZgOA+OQRwwBIAwQPN/gD8cNf/Z7+Jul+L9AlbdA3l3lkWIjvbYkeZC49CBkH+FgrDkCgLX2P6DaKwPAPjfSviV4K0TxToc32jSdXtI7y3cjDbXGdrDsw5BHYgjtW/QQFFFFABRRRQAUUUUAFFFFABRRRQAUUUUAFFFFABRRRQAUUUUAFFFFAHyR/wU4+KWp/Db9mx7XRruSyvPEepRaRJNCSrrbmOSSXB7bhGEPs5r8Y6/Vn/gr/AAzN8IvA0qyYgTXXV48/eY27lT+AVvzr8sdL0241nVLPT7SMy3d3MkEKD+J2YKo/Mig0jsfvt+yzqt1rf7Nvwxvb2Zri6l8O2PmSucs5EKjJJ6k45Pc16lWD4C8KQ+BPA3h3w1bPvt9G06306NsYysMSxg/ktb1BmFFFFABRRRQAUUUUAFFFFABRRRQAUUUUAFFFFABRRRQAUUUUAFFFFABRRRQAV5L+1L8crb9nj4Ka/wCL5PLk1GNBa6XbydJ7yTIiXHcDBdh/dRq9ar8uP+CvvxFmvPHHgnwLFKRaWFg+r3EanhpZnaOPd7qsL49pD60DWp8B6/r2o+Kdbv8AWNXvJdQ1S/ne5urudtzyyuxZmY+pJNfpN+wF+wJpcmgab8TPiZpaahc3qrc6NoN2u6GKI4KXE6EfMzDBVDlQpBIJIC/Gn7G3witfjb+0b4P8NajF52j+e19qEZGVeCBTI0bezlVjP+/X7zKqxqFUBVAwABgAUFNnnHxz+A3hf49fDW+8H67ZQrC0JFhdpEvmafMBhJYvTGBkDAYZU8GvwR8b+ENS+H/jDWvDOsQ+RqmkXktlcoOm+NipIPcHGQe4IPev6KtZ1mw8O6Teapql5Dp+nWcTT3F1cuEjijUZZmY8AADrX4OftefE3QPjF+0X4y8XeGI5E0S/niWB5U2Gby4I4ml29VDmMsAecNzg5FARP0q/4JZfEafxn+zWdEu5TJceGdTmsIsnLfZ3CzR5+jSSKPZBX2NX56/8EedPuYvAHxFvmz9jn1O1hjHON6RMX/SRK/Qqgl7hRRRQIKKKKACiiigAooooAKKKKACiiigAooooAKKKKACiiigAooooAKKKKACiiigAooooAKKKKACiiigAooooAKKKKACiiigAooooAKKKKACiiigAooooAKKKKACiiigAooooAKKKKAPM/wBpP4pD4LfArxn4xU4udOsGFpkcG5kIigz7eY6Z9s1/P27tLIzuxd2JLMxySfU1+wv/AAVb8R/2N+zBDYBgG1fXrW1K5GSqpLMTjPQGJfxI9a/HeguJ+lX/AASK+Mv/ACNfwwvpv+o3pgY/7sdwg/8AITAD/bNfpTX89nwE+Kt18E/jD4V8aWu5v7KvVeeJestu2UmT/gUbOB7kV/QRpOq2mu6XZ6lYTpdWN5Clxbzx/dkjdQysPYgg0CkW68L/AG5NcXw9+yZ8TLpiFEmmfZMn1mkSEfrJXulfIf8AwVM1w6T+yleWu7b/AGprFlaEZ+9hmmx/5Bz+FAlufjRX9Gfw/wBMOieA/DenFFQ2mm21uVRdqrtiVcAdhx0r+fX4WeGh4z+J/hDw+y711bWLOwKeolnRMf8Aj1f0VUFSCiiiggKKKKACiiigAooooAKKKKACiiuA+MHx48C/AbRINU8ca/BosFwxS2iKtLNcMOojjQFmxkZIGBkZIzQB39eZftPSpF+zZ8V2d1RT4U1VQWOBk2koA/EkD8a8Mi/4KofA2SeWMz+II1TG2VtL+V/phyfzArnP2gP2+vgh8RfgL8QPD2j+LZm1rUtHubSztZtKu0M0rxkKA3lbV5PViBQOx+R9fvB+w9CkH7JvwzWNAinSgxAGOTI5J/Ekn8a/B+v1O/Za/wCChPwf+HPwN8GeEPEV/qunappFiLW4f+znli3Ak5UoWJHOOn4UFM/QWivmeT/go9+z2lgbpfHjSMMf6OukX3mE4zjBhA/HOPeua0z/AIKl/A3UNWjs5bvXtPhd9v2660w+SozjcdjM+P8AgNBNj69oqtpuo2us6da39jcR3VldRJPBcQtuSWNgGVlPcEEEH3qzQI+MP2oP+Cavhz47+NLrxh4e18+DddvmD6hEbP7Ra3cneXaHQxuf4iCQxGcAksZv2X/+Cbfh79n/AMdWfjPV/E8/i7XrFWNjGtmLW2tnZCrOV3u0jAEhSSAM525wR9k0UDuwooooEFFFFABRRXKat8WPBGgXTWuqeMvD+m3K9YbvVIInH4M4NAHV0Vzmg/Efwl4qn8nRfFGjaxN/zzsNQinbt2Vie4/OujoAKKKKACiiigAooooAKKKKACiiigAooooAKKKKACiiigAooooAKKKKACiiigArxX9tC7ey/ZV+J8keCx0WaM5HZ8Kf0Y17VXz/APt7zPB+yH8SWjcoxsoVJBxwbmIEfiCRQNbn4WV+3/8AwTn0waZ+x14BygWS4F7cOQc53Xs+0+3y7a/ECv30/ZB0QeHv2XvhdaKNu/w/aXRA9ZoxMew7yH/6/WgqR6/RRRQQFFFFABRRRQB81ft3ftPj9m/4SP8A2TOg8aa9vs9ITgmDA/e3JB7RgjHX52TIIzX4j3d3Pf3U1zczSXFzM7SSzSsWeRicszMeSSSSSfWvcv21/ji/x5/aB8Q6xBcGbQtOkOl6SoPy/Z4mI3j/AK6Pvkz6OB2qb9iv9m6X9pT4y2elXcci+FdLAv8AWp0yP3IPywhh0aRvlHOQu9h92g0WiPeP+Cf/AOwfF8ThZ/En4h2Rbwoj7tL0WdSP7SZT/rZQf+WAPRf4yOflGH/Vi2torO3iggiSCCJQkcUahVRQMAADoAO1MsLC20qwtrGyt4rSztolhgt4ECRxRqAFVVHAAAAAHTFWKCG7hRRRQI88+PXwU0L9oH4Y6t4M19SkF2oe3u4xmS0uF5jmT3U9R3UsDwTX42+LP2E/jd4X8X3egx+AtU1kQzGOLUdNiMtpcLn5XWXgAEc4bBHcCv3VooGnY8V/Y3+FXiD4K/s5+E/CPil0/tuzWeWeCKQSLb+bPJKIgw4baHAJGRnOCRg17VRRQIKKKKACiiigAooooAKKKKACiiigAooooAKKKKACiiigAooooAKK8F+Mf7b/AMIfgdr02heIfEjXGvQAefpul2z3MsORkByo2K3T5SwPIOK4DTP+Co/wJvwnn6jrem7gSRc6U7beeh8sv19qB2PNv+CwczL8M/h/EHIRtXmYpngkQ4Bx7ZP5+9fnt+zZBHdftFfCyGVQ8UnirSkdT0IN3ECK+o/+Ckn7TXw4/aD8P+AIvAniBtZn02e7lvImsbi3MIkSILkyxqG5Vh8pPSvkb4NeLLLwF8X/AAN4m1MStp2i67Y6lciBQ0hihuEkfaCRk7VOBkc0FrY/ohor5T0n/gpx8AtR2/aPEeo6Vk4P2vSLhscZ58tX+lT+Iv8Agpd8AtDt1ktvFV5rkjLu8jTtKudwGMjJlRFzz0zkd8UEWPqWivnb4Kft6fCX47eLIPDOh6lf6frtyG+y2er2nkm4KgsQjKWXOATgkE44Br6JoEFFFFABRRRQAUUUUAFFFFABRRRQAUUUUAFFFFABRRRQAUUUUAFFFFABX40/8FTN/wDw1beb923+x7LZnpja3T8c/rX7LV+Uv/BXzwgdO+LngnxKqlY9V0Z7I+he3mLE/XbcoPwFBUdzlv8Agk5Zm6/adv5dqH7N4cu5SW6jM1umR7/P+RNfsHX42/8ABK/U47D9qqGB/vXui3lvHzj5hsk/lGa/ZKgHueXftO/Cy++NXwF8Z+C9MuVtdS1OzAtZHcopljkWVEYjorNGFJ9GPB6V+LFr+yX8ZLvxcPDSfDXxGNV83yjvsHWBecbjOR5QT/b3beetfvxRQJOx47+yd8BIv2cPgno3hFpI7jVSWvdVuYc7JbuTG/bnqqhUjBwMiMEgE17FRRQIKKKKACiobq7gsbeSe5mjt4Ixl5ZWCqo9STwK4+X43/DqCV45PH/heORCVZG1m2BUjqCN9AHbUVm6J4k0jxNbG40fVLLVYBjMtlcJMoz05UkVpUAFFFFABRRRQAUUUUAFFFFABRRRQAUUUUAFFFFABRRRQAUUUUAFFFFABRRRQAUUUUAFFFFABRRRQAUUUUAFFFFABRRRQAUUUUAFFFFABRRRQAUUUUAFFFFABRRRQB+c3/BYrxD5Ph/4ZaGr5+0XV9eugPTy0hRSf+/r4+hr4A+Bvwwm+NHxb8L+CoJzavrF2IGnC7jHGAXdseyqxr61/wCCvPiD7Z8bvCGjK+5LHQBcEA8K8txKCPriJT+Irlf+CVng/wD4SH9qFdVZMpoOj3V6rkdHfbbgfUrM/wCRoLWiPkvxHoF94T8QanomqQG21LTbmSzuYW6pLGxR1/Ag1+wf/BMX4yn4lfs8ReHry483WPB839muGOWNq2WtmPsAHjHtDXx7/wAFTfgv/wAIB8c7bxjYweXpPi+3M8hUYVL2IKkw4/vKYnz3Z39K5r/gmr8X/wDhWP7SmmaVdSlNK8VxHR5gTwJ2O63b6+YAg/66mgHqj9pa+Fv+CvF4yfALwnabQVl8TRSlu4K2tyMf+Pn8q+6a+CP+Cv11Gnwe8EWxJ82TXmkUY4wtvID/AOhiglbn53fsyf8AJyPwo/7G3Sf/AEsir+givwO/Y90/+0/2pPhdCFR9uv2s2HHH7tw+fqNuR74r98aByCiiigkQnaCScAdTXyX8dP8AgpX8LPhFd3Gl6O83j3XYTteHR5FFpG3dXuTlf++A+OhxXyd+31+3ff8AxG1nUvh38P8AU3tPBlsWttS1G1bD6rIDhlVxz5AxjjG/nOVwK+H9H0a/8Q6ra6ZpVlcalqN1IIre0tImlllc9FVVBLE+goLSPuvxD/wV/wDiDc3DHQvBHhrToMjamoPcXbAe7I8QPbtUWjf8FfPiRBIDq3gzwtex7uVshc2xI44y0snPXnHfpXMfDP8A4JXfFzxpaQ3viC40nwVayKG8i/mae7wen7uIFR7hnBHpVv8AaL/4Jo6h8A/g5q3juPxyniRtMMJudPj0gwYR5VjLrJ5zZ2lwT8vTJ7UBofUPwh/4KsfDTxxdQ2Pi/S7/AMB3sp2i4lcXlkD0GZUVXX6mPaO7V9n6RrFh4g0y21LTL231HT7pBLBd2sqyxSoejKykgj3FfzcV9D/snftleK/2Y/EMUKSS6z4JuZc3+hSvwAT80sBPCSD/AL5bo3YqA49jvf2gv+CjPxX8T/EnWYvCHiKTwp4XsrySCwtbKCPzJURyFlld0LFmxkrkKM4wcEn67/4JvftUeOf2hdN8W6T42eDVLnQFtZItYjgWGSUTGUbJVQBCR5WQQATznOM1+SPiG4gvNe1K4tXaS2luZXid12syFyQSMnBxjjNfrb/wSi+HqeGf2d73xNJHi68TapLIsmMboIP3KD8JBOf+Be1AO1j7Vr81v+CsHwP8Y+JfE3hrx/o2nXms+H7PSzp17HZxtKbJ1leQSuoyQriQDdjA8sZIyK/SmiglOx/NZRX9IT+H9LlmaV9Ns3lZtzO0ClieuScda8O/b9/5NA+JH/XpB/6VQ0Fcx+F1dpbfBb4hXtlb3lv4E8TT2lzClxDcRaPcNHLE6hkdWCYZWUhgRwQQRxXF1/QV+zRG0X7OPwqR1KOvhTSgysMEH7HFwaBt2PwN1bwdr2gwCfU9E1LToScCS7tJIlJ+rADuPzqroui3/iPVrPStKs59R1K8lWC3tLaMySSuxwFVRyST2r+kGeCK6heGaNJonBV45FDKwPUEHrWRovgfw54aupLnSNA0vSriTO+ayso4XbOM5KqCeg/KgXMc78BPB+o/D/4JeA/DWrkHVdJ0Szs7pVbcElSFVZAc8hSCoPcCu9oooIPyY/4KF/tf+Obn42ax4F8J+JdR8N+HfD220m/sm5e3kvLgoGlaR0IYqpbYEzj5Ccc177/wSw+OnjL4seFfHWi+L9bvPETaBPZy2l/qU7T3O24E+6NpGyzAGAEFiT85HQAV+cv7UNxJc/tK/FZ5WLsPFWqID7LdSKo/AAD8K+yP+COn/Iy/FD/r0sP/AEOegt7H6eUUUUEDJJFiRndgiKMszHAAHc18K/tI/wDBUrwx8Pry60H4aWUHjPWYWMcmrTuRpsTDrsKkNPzxlSq9wzV5j/wUp/bOvLvVtQ+EHgq+a2sLbMPiPULd8PPJ3tFYdEXpJ/eJKHAVg35z0FpHr/xZ/ay+LHxplmXxN4z1CTT5Cf8AiV2Mn2WzA7Dyo8Bser7j715BX01+yr+wj4z/AGmI11tpl8L+ClkMZ1m6iLvclThlt4sjfg8FiQoORkkFa/QHw1/wTA+CWh+FbzS7yw1TWtRuoPKOs3l8wnhb+/EqBY1IPIyrehJGcg7pH4zKzRsGUlWByCDgg19d/su/8FGfGvwPMejeKzdeOfCIG1ILm4zeWf8A1ylbO5f+mb8dNpXvv/Ef/glB8VPDuqT/APCJ6hpHi3St37h2uPsdztz/ABo/yA/Rz07dK4y5/wCCZnx9ttLnux4ZsJpYzxZxatbmZxjOV+bb+BYH2oDRn6IfDz/goz8C/iAIY38Uv4YvZcf6L4gtmttufWUboh/33X0bo+taf4g06DUNKvrbUrCdd0V1ZzLLFIPVXUkEfQ1/Oz418AeJPhvrkmj+KdCv/D+poNxtdQt2icr2YZHzKexGQfWu2+AP7Svjj9nPxRDqnhbVJPsLOGvNGuHZrO8XjIePOA2OjjDDscZBBcp+/tFed/AX43+H/wBoT4a6b4x8POVguB5dzZyMDLZ3CgeZC/uMgg/xKVYcGvRKCDz748fGjRf2f/hhq/jXXI5bi1sQiR2kBAkuZnYKka56ZJ5PYAntXyl8Af8AgqdonxR+IWneFfFXhFvCf9q3CWtjqMF/9phErnCJMCiFQSQN4yMkZAGSNX/grbdvb/s06JGmNtx4ptY3yO32W6bj8VFfkVb3EtpcRTwSvBPEweOWNirIwOQQRyCD3oKSuftD+1B/wUL8Dfs+X114e02E+MfGUPyy6daTCO3s29J5sHDD+4oLdjtyDXwh4z/4Kg/HPxNcu2l6rpXhS3JO2HTNNikIXsC04kOfcY/Cvk4Ce/ugAJLm5mfgcu8jk/mSSf1r7E+Bv/BL/wCJvxMhttS8Vyw/D7RZVDhb6Pzr91I7W4I2e4kZSP7poHZI8+tP+Cg37QNnOsqfEa6dl7S6fZyKfqGhIr234V/8FbvHOh3MFv498Oab4o0/ID3enA2d2B3bHMbeu0KmfUV9AWn/AASS+EUWki3uNe8Wz3xX5rxLu3T5v9lPIIA9jk+9fJf7WP8AwTr8Qfs8eGbjxhoetr4r8JW7qLsvB5F3ZBmCqzqCVdMlQWUggkfKBkgDRn6mfBH4/eCv2hPCo13wZqq3sSELdWUwEd1aOeiyx5yvQ4IypwcE4r0WvwD/AGZPj1qn7Ofxd0fxbYvLJYK4t9Usoz/x92bEeYmOmRgMuejKp6V+9ug65Y+J9D0/WNMuUvNN1C3jura4jOVlidQyMPYgg0EtWL9FFFAgr5++P/7cPwu/Z5nm03V9Uk1rxIgOdD0YLNPGccCViQkXUcMd2DkKa8J/4KE/t03Xwvln+G3w9v8AyPFLx/8AE31eH72nI68RRNniYghi38AIx8x+X8qZ55r65kmmkkuLiZy7ySMWd2JySSeSSTQUkfoH4t/4LB+K7m4kHhj4f6Np0HIjOrXUt2x9CRH5QH0/DPesDTv+CvHxTinBv/Cfg+5hyMpbQXULYzzyZ3HT2rzv4Qf8E4PjJ8V9Pg1KbTLXwdpUwDxz+IZGhlkU91hVWkHtvCg9jXsev/8ABIjWNC8F6vqy/EeC+1ays5bmLTLbRWK3DpGWEYlM4ILEFQdh7HHageh6R8Lv+CuvhPWbiK08d+EL7w0WO06hpcwvYB/tMhVHUey7z/T7f8BfETw18UfDkGv+E9bs9e0ifhbmzk3AMOqsOqsO6sAR3Ffzn16V8Cf2gvGX7O/jGPX/AAjqJgLELd6fMS1rexj+CVMjPU4YYZcnBGaAcT7T/b5/bs+IPgr4v6n8PPAOqDw1YaMkUd7fwQo9xdTSRLIQGdTsVQ6j5QDkMd2MAWf+CfP7avxP+JnxjtPAHjLUU8UaZfWs80d7cQJHc2jRRlwd8agOpxg7wTlgQ3GD8T/tKfFKw+Nfxq8ReN9OtZrG21n7NObW4ILQyC2iSVMj7wDq4DcZABwM4H1//wAEgfh4t94z8deN5k406yh0q2LDgtM/mSEe6iFB9JKAtofqNXz7+37/AMmgfEj/AK9IP/SqGvoKvn39v3/k0D4kf9ekH/pVDQStz8Lq/on+Elolh8KvBltFny4dFso13HnAgQDP5V/OxX9EfwevDqPwj8EXZTYZ9DsZSgOdu63Q4/WgqR2FFFFBAUUUUAFeNftifEh/hR+zV491+CXyr0ae1laODhlmuGECMvupk3f8Br2Wvhj/AIK5eJZNO+A3hnRomZP7T19Hkx0aOKCU7T/wJ0P/AAGgaPyTr9rf+CcfwWj+E37OGk6jcQ7Nb8V41m7cqNwicf6NHnrgRYfB6NK9fjz8MvB0nxE+I/hbwtFu36zqltp+U6qJZVQt7YBJz2xX9ElhY2+mWNvZ2kKW9rbxrDFDGMKiKAFUD0AAFBUixRRRQQFFFFABRRRQAUUUUAFFFfGf7f8A+2ufgLo3/CF+DrlG8falDukuQAw0q3YHEhH/AD1b+BSOB8x/hDAHo/7S37b3w+/ZqD6dqM0mv+LGj3x6DprAyJkZUzuflhU8dcsQchSK/PL4k/8ABUb4z+MryUaBc6d4J0/J2Q6daJcTbfR5Zg2T7qqfSvlJU1fxp4hwovNb1zU7gnADT3F1M7ZPqzszH3JJr7j+Cf8AwSd8W+LtPg1T4h6/H4OglUOulWkQur3BHSQ7gkZ9hvPYgGguyR8/W/7cvx4trhZk+JmsF1OQJPKdfxVkIP5V9IfAb/grF4k0jULbTfirpcGvaW7BW1rSoVgu4fV3iGI5B7KEI5PPAruPHf8AwR/0RtElfwZ471CLWEUmOLXII5IJT2UtEFZPrhvpX53fFD4W+Jfg340vvC3i3TZNL1i0I3RtykiH7skbDh0bsR7jqCKB6M/oM8G+M9E+IXhjTvEXhzUoNX0XUIhNbXlucq6n68ggggqQCCCCAQRW1X42/wDBOf8Aamuvgz8T7XwbrV4x8E+JrhYGSVvlsbxvlimXPChjtR+nBVj9zB/ZKghqwV5X+0n+0Do37NPwvuvGGs2suoHzks7LT4XCNdXLhise4ghRtR2LYOAp4J4PqlfAP/BYG7dPhV4DtRjy5NakkbjnKwMB/wChmgEdF+zR/wAFNtD+NfxAsfBviXwwfCWpanKINOu4r37RbzSkfLE+UQozHhSNwJIHHfa/ab/4KR+CvghqV54c8NWo8beLLZjFcRwzeXZWcg4KySgHc4PVEBwcgspGK/HWzvLjT7yC6tZ5La6gdZYp4XKPG6nKsrDkEEAgjpTrKyutWvoLS0gmvLy4kEcUEKF5JXY4Cqo5JJPAHXNBdj6m8Xf8FOfjv4luJGsNd03wxA+R5GlaZCwAPGN04kb8QQa5ux/4KFftA2Fwsy/ES4lI6pPp9nIpHpgw/wAua9O+B/8AwSx+IvxAht9S8bXkPgHSpAHFtKn2jUHUjP8AqgQsfH99twPVK+nf+HSXwh/sf7N/bvi37ds/4/ftlv8Af9dnkYxnt1x3zzQLQ8L+En/BXHxXpF1Da/EXwxZeINPJAe/0b/RbtB3YxsTHIfYeX9a/Rr4R/Gbwh8c/CcPiLwbrEWq2DHbKg+Wa3fH3JYzyjex69Rkc1+SH7Wv7APiX9mfRx4nsdWj8VeDjMsMl4sBguLNnOEEseWG0nChwepAIXIzwn7Hf7Rd5+zd8ZNN1tppT4avmWz1u0TkSWzH/AFgXu8ZO9e/BXIDGgLJ7H7w0VDaXUN/aw3NtMk9vMiyRSxsGV1IyGBHUEEc1NQQfg9+138DvGPwg+M/it/EOnXjadqWp3N7Y6y8bNBexySs4bzOm/DDcucg+xBPhtf0nzwRXUTRTRrLE4wySKGUj3BqtaaNp9hL5trY21tJjG+KFVOPTIFBXMfzc1e0bRNR8R6pb6bpNhdanqNw2yGzsoWmmlbrhUUEseDwBX6E/8Fi/+Rl+F/8A16X/AP6HBXyz+xEC37WHwywCf+JsvT/cags4C7+DPxAsIvNuvAviW2jzjfLpFwoz6ZKVzWqaPf6Hcm21GxudPuAMmK6iaN8fRgDX9I1ZuueG9I8T2n2XWdLstWtuf3N9bpMnIwflYEdOKCeY/Ef9gj4ba/4+/ac8F3WkWc72Oh38ep6jeqh8q3ijy2HboC5GwDuW9Aa/cqqOk6Jp2gWgtNLsLXTbUEt5FpCsSAnqdqgDNXqCW7hXxn+0f/wUz8C/CG8u9B8IW48d+JYCY5Xgl2afbOOCGmAJkI/uxgjqCymvCv8Agof+3Rd6rqup/Cv4e6k1tpVuXtde1e2bDXb9HtomHIjXlXI5Y5UfKDv+Fvhx8MvFHxc8VWvhzwjo1zrer3HKwW68Io6u7HCooyMsxAGetA0u57t43/4KRfHfxldSvB4pg8NWjnIs9FsYo1T6O4eT/wAfrA0T9vX49aFfpdRfEbULkqQTFfQw3EbD0Kuh/TB96+pvhj/wSCafTYrn4g+OHtryRctp3h+AMIj6GeT7x6ZAjxwcE9azvjV/wSSv9F0SbUvhn4nl125gQs2jayiRzTY/55TLhd3orKB/tUDujt/2Zv8AgqfYeLtUtfDvxYsbTw9eXDiKDxDYBlsyxwAJ0YkxZP8AGCV55CAE1+gkciyorowdGGVZTkEHuK/m51LTbvR9RubC/tprK+tZWhntrhCkkTqcMrKeQQQQQfSv02/4Jc/tV3PiG2b4P+KL1ri7soWn8PXM7Zd4FGZLXJ5OwfOnou4cBFFAmj9E6KKKCTzr46fHrwl+zt4IfxR4vuporMyi3t7a0jElxdSkEiONSQCcAnJIAA5Irwf4S/8ABTf4X/Ffx9pPhJNK8Q6DfatcpZ2VzqEEJgeZztjRjHIzKWYqo+UjJ5I618z/APBXvx5LqXxR8F+D0Zvs2laU+ouBkAy3EpTBHfC264P+2fevgqw1C50m/tr6yuJbS8tpVmguIHKSROpBVlYcgggEEdMUFpaH7h/tIftx/Dn9nFZdPvrtvEXisD5dA0p1aWM44M7/AHYR04OWwQQpFfAvj3/gq18X/Ed5J/wjttovhCyyfLSG1F3OB/tPLlSfcIv0r41mmuNSvHlleW6u7iQs7uS8kjsckknkkk/jmvrL4Pf8EyPi38TtNh1TV47LwNp0oDRrrRf7W6noRAgJX6SFD7UBZIoeGv8Agpt8fNC1FLi+8S6f4igBBNpqOkWyRsPTMCRtz/vV+hv7I37cvhj9p2F9HuLdfDXje3jMkmkSS747lB96S3c4LAdShG5f9oDdX5t/tTfsLeMv2YNNs9bur628S+GLiUW51OyjaM28pyVWWM52hgDhgSMjBwSAfB/BXjLV/h54t0nxLoN29jrGl3CXVtOn8LqehHcHoR0IJB60BZM/o3oriPgr8ULH40fCrwz4108CODV7NJ3hU58mUfLLHnvskV1z/s129BAUUUUAFFFFABXwh/wV48NC++CPhHXFXdLp2vC3J/upNBISf++oU/Ovu+vmb/go54bPiP8AZD8aFELzae1pfIAD/Bcxhzx6Izmga3Pyn/ZA+IEXww/aX+HviC4kEVpHqaWtxIxwqRXCtbux9lWUn8K/fGv5rK/Z7Qv+Cgfwp8EfBPwTqPinxWNT8UXGiWcl5pWlL9ru/tHkr5gfadqNuycSMp5oKkj61or8tPjN/wAFb/EWtRy2Pwz8NxeHYWyBq2s7bm6x2KQj92h/3jIPavlTWf2uPjPr+sward/E3xILuB/MjFvfvBErf9coyqY9tuCOOlAuU/faivJ/2VfijqPxn/Z78FeMdXi8rVdRs2W6OzaJJYpXheQDsHMZcAcYbivRfEniPTfB/h/Utc1m7jsNK063e6urmU4WKNFLMx+gBoJM74g/EXw38KvCt54k8Wavb6Jo1oP3l1cE8k9FVRkux7KoJPYV+bPx5/4KyeINZludM+FWkJoFjyg1vVo1mu3/ANqOHmOP/gW/PoK+bf2uf2qNc/ad+Ic9/LJNZ+E7GRo9G0hm4hj6ea4HBlfGWPOOFBwK8Ngglup44YY3mmkYIkcalmZicAADkkmgtI6bx78VfGPxS1Br3xd4n1TxDOWLr9vunkSM/wCwhO1ByeFAFcpX6Dfs6f8ABKfVPFmmWuu/FXVbnw3bTqJI9A04L9t2kZHnSMCsR/2ArHnkqeK99+LH/BLj4X+J/AcOmeCI5fB3iG0YyRarLNLdi5JAyk6u/wB04GCmNp5AOSCDuj8kPDnifWPB+rwapoOq3mjanAcxXlhcNDKnOeGUg9h+Vfob+z1/wVg/svRbfR/i3pN5qV1D8ieINHjQvKvYzwkqNw7sh54+TOSfFtb/AOCXXx20u+eC10vRtZhUkC6s9VjVG98S7G/MVzPjn/gnl8dfAmkDUp/B51i2VC8q6LdR3csXsYlO9j/uKw96A0Z+rHw1/bK+DfxXmgt9B8d6aNQnIRLDUWayuGc/wqkwXef93Ne01/NldWk9hcy21zDJb3ELFJIZVKujDggg8gj0r7G/Yp/b61z4La3YeFPHGoXOs/D6dlgSSdjJNpBJwHjJ+Zoh/FH2AygyCrAnE/YeiobW6hvraK4t5UuLeZBJHLEwZHUjIYEcEEHORU1BB5p8ev2hPB37OHg5PEXjC6nSCab7Pa2dlGJLm6kxkrGpIHABJLEAeuSAfEPg7/wUx+GXxe8f6V4Rj0rX9B1DVZ1trKfUIYTA8rcIjMkjFSxwB8pGTyRXyp/wVx8ePrXxo8L+FUZjbaHpBuGU9BNcSEtj/gEUXNfDel6neaLqVpqOn3U1jf2kqXFvdW8hjkhkQhkdGHKsCAQRyCKC0tD9uv2k/wBuz4dfs5NPpdxcN4m8XIuRoWmSDdEe3ny8rD9OXwQdpBzXwT48/wCCq/xi8SXkh8PR6L4QsuRHHbWgupgO255tysfcIo9q+OP9I1G7/wCWlzdTv7u8jsfzJJP419dfCD/gmB8WviTpkGqa2bHwLp8y7ki1cu14ynofIQfJ9JGVh6UBZIy/DP8AwU4+PehahHcX/iPT/EcAYFrXUdJt40YdxmBI2/Wv0V/ZI/bb8L/tRWM2n/Z/+Ec8Z2kfmXGizTBxMnQywPgb16ZBAZc85GGP5lftTfsP+M/2Xbay1W+vLbxF4Zu5fs6atYoyeTLgkJLG2ShYAkEEg4IyDxXivw98e6z8L/GujeKvD101nrGlXC3MEg6EjqrDurDKsO4JFAWTP6MKK5L4TfEfTvi78NvDnjLSciy1mzS6WMnJiY8PGT6o4ZT7qa62ggKKKKACiiigAooooAKKKKACiiigAooooAKKKKACiiigAooooAKKKKACiiigAooooAKKKKACiiigAooooAKKKKACiiigD8T/APgpV4g/t39rzxZCrFo9Nt7KyU/S2SRh+DSMPwr6Q/4I7+EvL0z4k+KHXPmzWemwtj7uxZJJBn33xfl718NftN+Jh4w/aI+JGrK26K41+9ETccxLMyJ0/wBlVr9UP+CX3hP/AIRv9k7S74qVbXdTvNSIIx0cW4P4i3FBb2Op/b5+Cv8Awun9nDxBb2lv52uaGP7Z07Ym52eJSZI17nfGZFAHVtvXFfiFpuo3Oj6ja39lM1veWsqzwzJ96N1IZWHuCAa/pII3AgjIPUV+EP7aXwQPwF/aC8RaFbweTod6/wDamk4GF+zSkkIPZGDx/wDAPegIn7S/A34m23xl+EPhPxpa7Qur2Ec8qJ0jnHyzR/8AAZFdf+A18Df8FivEayal8MdARsNFDfX0q+ocwpGf/HJPzro/+CRnxfGo+GPFfw1vZ8z6dKNY05GPJgkwk6j2VxG31mNeA/8ABVTxQ2u/tSHTg5KaLotpZ7AeAzl5ycepEy/gBQJLU5L/AIJx6Edb/bA8EMVJislvLyTAzjbayhT0/vslft3X5Ff8EktA/tH9onXdSdN0eneHZirY+7JJPAo7f3fM9D+Ga/XWgHuFfI3/AAUn/aEn+DPwTGg6Pcm38SeLWexhkjbEkFqoH2iVccg4ZIwe3mEg5WvrmvxW/wCClnxLk+IH7Umt2CS+Zp/hqCHSLcA8blXzJjj18yR1+iD0oEtz5esNPudVv7ays4JLq8uZVhhgiUs8jsQFVQOpJIAFfth+xX+xxo/7Nfg2DUdSt4b74g6lCrajqDAN9lBGfs0J7KP4mHLkZPAUD4N/4Jc/CGL4h/tBv4jvoRNp3hG1+3KGXKm7kJSAH6fvJAf70a1+xlBUn0Cs7xD4f03xZoWoaLrFnFqOlX8D211aTrlJY2GGUj3BrRooIPifWv8Agkt8HNSu7mez1jxdpIkJMdtBfW8kMXoB5kDOQPdyfevl39pf/gmR4m+DnhnU/FnhPXU8XeHtOiNxd200HkX1vEPvOACVlVRliQVIA+6cZr9eqr31jBqdlcWd1Es9rcRtDLE3R0YEMD9QTQO7P5tK/bb/AIJta1b6t+x94Lhh2iSwlvrWdUGAH+1yuPxKyIT7k1+JNfqZ/wAEe/E8t58PfiF4eaTdFp+p218iE/dM8TIePf7MP1oKkfoPRRRQQFfPv7fv/JoHxI/69IP/AEqhr6Cr5u/4KLzyW/7GnxEaNijFbBCR6NqFspH4gkUDW5+Htf0SfB+z/s34SeCbTf5nkaHYxb8Y3bbdBnH4V/O3X9FXwrnjufhf4PmiYPFJo9m6MOhBgQg0FSOpooooICiiigD+e/8AaKvF1H9oL4nXaqUWfxRqkoU9QGu5Dj9a+1f+COgP/CR/FA4OBaafz/wOevjH9pdFi/aO+KqIoRF8V6qFVRgAC8l4Ffcf/BG63kWD4tzlSInbSUVvUqLwkf8Ajw/Ogt7H6TV5l+0p8WP+FIfAzxh4zTYbzTrIizWQAq1zIRHDkdx5jqSPQGvTa+J/+CtGvPpn7NukWEb7W1LxFbxSJg/NGkE8h5/3ljoJR+Rl/fXGp31xeXc0lzd3EjTTTStueR2OWYk9SSSc17h+xn+zfN+0t8YrTRLkSxeGdPUX2s3MXBEAOBErdmkbCg9QNzc7a8Hr9lv+CYfwjj+Hn7OFt4gnhC6r4tuG1GVyPmFuhMdun0wHkH/XY/Sgtux9YaLoth4c0iz0rS7SHT9NsoVgtrW3QJHFGowqqo4AAFXaKKDMKKKKAOI+Lvwa8I/HLwhceHPGOkQ6pYSgmKQjbPaydpIZOqOPUdehBBIP4VftC/Bm/wDgB8XfEHgm/lN19glDW13tx9ot3AeKTHYlSMjswYdq/oMr8eP+CrhU/tRW+0gkeH7TdjqD5k3X8MUFRNP/AIJT/GKfwh8bb3wLc3BGk+KrVzFEx4W8gUyIw7DdGJVPqdnoK/XSvwB/ZT1GbSv2mfhVNbna7eJtOgJ5+7JcJG3/AI65r9/qAkfEH/BXX/k27w3/ANjZbf8ApHeV+SNtbTXtzFb28TTTzOI44oxlnYnAAHcknFfrZ/wV1ZR+zh4aXcNx8WW5AzyR9jvP8RX5rfs0xJN+0b8Ko5EWSN/FelKyMMhgbyLIIoKWx+m37D/7ANr8CzB408dJa6p47kQNa2qfvIdIBHO09Hm5wXHC8hSclj9qUUUGYVk+LPC+neNvC+reH9XtxdaXqlrJZ3UJ/jjdSrD2OD17VrUUAfzXujRSMjqUdSQysMEH0NftF/wTJ8Z3Hi79lHR7a5lM0mh391pQZjk7AwlQfgsyqPYCvxu8UY/4SXV8cD7XNgf8DNfsL/wS30JtI/ZQsLsjH9qate3g47BhD6f9MT6/0AaS2PrqvK/2nPjVb/s//BTxJ4xkCSXttD5OnwP0mu5PliXHcAncf9lWr1SvzG/4K/fEySbXPA3w/gmIgt4JNcvIgeGdyYYCfdQk/wCD0ELU/PLWdYvvEOr3uq6ndS32o3073NzdTNueWV2LM7HuSSSTX6if8E5P2KdP8NeHtL+K/jawW68QX6C50TT7lMpYwEZS4ZT1lccr/dUg/ePy/A/7K/wlHxu+P3g3wlPGZNOurwT34HH+ixAyzDPbciFQfVhX77xRJBGkcaLHGgCqijAUDoAKCpMfRRRQQfIvxD/4JffBrx/4pvdcRtf8MyXkjTS2eh3cMdtvY5YqkkMmznPyqQozwAK+fPjH/wAEjdQ0nS59Q+G3ixtZmiUt/ZGtxrFLIAM4SdPlLHoAyKP9qv09ooHdn82l7ZXGm3k9pdwSW11byNFNBMpV43UkMrA8ggjBHtX6e/8ABHjWbaXwV8R9JUgXdvqFpdPxyUkjdV578xN9M+9fEv7aNpDZftV/E+OCNYkOtTSlV6FnwzH8WYn8a9x/4JLeKJtK/aI1nR/Mxa6roM2Y/WWKWJ1P4KZPzNBb2P13r59/b9/5NA+JH/XpB/6VQ19BV8+/t+/8mgfEj/r0g/8ASqGghbn4XV/Q38C/+SJfD7/sXtP/APSaOv55K/oO/Zyu3v8A9nr4X3UuPMm8LaXI20YGTaRE4/OgqR6LRRRQQFFFFABX50f8FjP+Ra+F/wD193//AKBBX6L1+d3/AAWJtZH8H/DS5AHlR397Gxzzlo4iP/QDQNbnxx+wjYQ6j+1x8NYp13IuoPMB/tJBI6n/AL6UV+7FfhZ+wTPHb/tefDZpGCKb2VAT6tbygD8SQK/dOgcgooooJCiiigAoor4v/wCCiH7YfiT9nOLwv4f8EyWlv4h1dZby5u7mETG3t0IVAqN8pLtv5IOBGeMnIB7n2hRX5+fsBft0+Ofjh8S7rwN47+x6lJNZS3tlqVtbLBIrxld0bqmFKlSSCACCMc54/QOgNjhPjj8WNN+CHwp8R+NdT2tDpVqZIoC2DPOfliiH+85VfbJPavwE8c+NdY+I3i/V/E+v3bX2sarcvdXMzd2Y9AOygYAHQAADgV+i3/BX34ozW9j4I+HlrMUjuDJrd8gONwXMVuD6jJnOPVVPavzQhdY5kd4xKisCY2JAYZ6HHP5UFJH66f8ABOP9kPT/AIY+BdN+JPiOxWfxprlv9oshOuf7Ns5B8gUdpJFIZm6hWCcfNu+26/LPS/8AgsB4ms0jim+G2itBGgRY7W+lhC4wBjKsAB6Yq3df8FidfeEi3+GmmxS9ml1WR1H4CMfzoFZn6g18X/8ABUv4PWHjP4Av41SBF1zwpcRSLOq/PJazSLFJGT3AZ0f22t6mvm7WP+CvfxIuEI0vwb4XsWIxuuhcXGD3IxInt/8AXryD4qf8FBPi98X/AAnqvhnW77SYtD1OLybqztNNRQ65BGGbcwwVBBBzQCTPm4EqQQSCOhFfvf8AsifFSX4y/s6eCfE11MZ9SkshaXzk5ZriEmKRm9CxTf8A8DFfgdX65f8ABI/Wpr79nrxDp8uWSx8RzeUSeivbwNtx/vbj/wACoHI+4a/Pz/gsH/yTb4ff9haf/wBEiv0Dr8/P+Cwf/JNvh9/2Fp//AESKCVufl7omi33iTWtP0jTLZ7zUtQuI7S1to/vSyuwVEHuWIFfsb+xR+wlpv7OVoPEvic2mt/EC4TaJoxvg0xCOY4SRy5/ikwDj5RgZLfml+xPEkv7VvwxWRFdRrEbAMMjIViD+BAP4V+8tBUgooooIOG+OXhOx8dfBzxpoWpWv220vdJuUMIGWLCMshX/aDBWHuBX88tf0heIyq+HtULLuUWsuVBxkbDxmv5vaC4n7k/8ABPzxrP44/ZL8CXF3MZruwhl0tyTnCwTPHEPwiEfWvoqvmr/gnPoLaF+yB4G3jEt59rvGGMcPdS7ew/gC/wD6sV9K0EBRRRQB+Yf/AAWL/wCRl+F//Xpf/wDocFfOn/BPSyN9+2L8OowwTbNeS5xn7llO+Px24r6B/wCCw96X8b/De024EWnXcobPXdKgx/45+teB/wDBOq5jtf2yvh28rbVL30YOCfmawuFUfmQKDTofuFRRRQZhXzF/wUC/aOl/Z/8AgnLFo9wbfxb4kZ9O0yRGw9uu0Ge4HuisAD2aRD2r6dr8Yf8Agpr8UpPiB+01qOjxSltN8LW0elwqD8plI8yZvY7n2H/rkKBrc+WtC0S/8Ua7p+kaZbyXup6jcR2ttBHy0srsFVR7kkCv3Y/ZT/Zj0H9mX4cW2kWUUNz4ju0SXWdWVfnup8fdUnkRpkhV44ySMsSfxO+C3xPm+DPxR8P+NbfS7XWbjR52njsrwsInYoygkryCpYMD6qK+17P/AILEeJED/a/htpcx/hMOpyR4+uUbNBTuz9RaK/Lq8/4LEeJJNn2T4b6VB13edqUsmfTGEXHf1rltd/4K5fFW9DJpfhrwrpiEnDSQXE8gGeMEzKv5r+VArM6D/grd8INO8O+NPCvxB023S3m19JbLU9gwJJoQhilPqzIxU+0S+9fEvwq+IF78KviT4a8X6eW+1aNfxXgRWx5iqw3xk+jLuU+zGu9+Ov7XXxH/AGi9JsdL8Z6hZXOn2Vx9qt4bSxjh2SbChO4DccgngnH5V4vQUj+kjStTttb0uz1GzkE1ndwpcQyDo6OoZT+IIq3Xjv7Hurz65+y78MLq4JMo0G2t8nqREnlr+iCvYqDM/Hn/AIKv/wDJ0Fr/ANi9af8Ao2evjKvs3/gq/wD8nQWv/YvWn/o2evmv4HeA0+KHxi8F+E5QxttX1a2tLjYSCIWkHmkY54TcaDVbH6Lf8E2/2M7Dw94d0v4t+MbFbnXr9BcaFZXCgpZQH7lyQf8Alo4+ZT/CpBHJ4/QSobS1hsLWG2toUgt4UWOKKNQqooGAoA6AADipqDN6nE/Gr4c2vxc+E3izwddxrJHq+ny28Zf+CbbmJ/qsgRh7qK/nmlieGR45EaORCVZGGCpHUEV/SfX87vxjsYtM+Lvjizhz5Nvrt9CmcZ2rcOB09hQVE/TT/gkZ41l1j4LeKvDU0nmHRdYE0IP8EVxGCF+m+KU/8CNfd1fmh/wRveb7Z8WlVFNuU0ou5PIbN3tH4gt+Qr9L6CXuFFFFAgooooA8D/ax/a88M/sseGbeS+hfWPFGoo50zRYW2+Zt4Mkr/wAEYJAzgknhQcMV/Jv4u/tqfF740f2jb654rntdFvlaJ9E0xRb2Yib/AJZlR8zj3kZj71+nH7an7EEH7VD6RrOm68NA8T6VA1rG9zEZba5hLFgjgHKEMSQwz1IIPBHxpr3/AASp8deDfh94u8S614s0WWfRtPnv7XT9HjmuGu/LTeUZpFj2EgNjAfnA70FKx8P1oaNoOp+I75LLSdOu9UvX+5bWUDTSN9FUEms+v3h/Ykgtk/ZY+G88FnbWkk2kReabeIJ5jLldzY6scZJPcmgpux+Ufgb9gX47ePPLe38BXmkWz9ZtcdLHZ9Y5CJPyU19HfC3/AIJDa9NqttcfEPxhp9ppikPLY+Hg808o7p5siIsZ9wr/ANa/UCigm7Mrwt4X0vwT4b0zQNEs49P0jTbdLW1tYvuxxoMKOeTwOp5J5PNfDf8AwVq+MU/hr4ceHPh9p9w0U3iOd7zUBGcE2sBXbG3s8rK3/bE/j981+O//AAVa1qbUv2oYbSTIi07QbSCMZ4wzyyE4+smPwFALc+NK/R//AIJb/sq2uqg/GLxPZieOCZoPDtvMuV8xDiS6x3KsCiehDnqFI/Pfwl4avPGfirRvD+nLv1DVr2Gwtl9ZJZFRB+bCv6HPAPgrTfhx4J0LwtpEflabpFnFZQDABKooG44/iOMk9ySaBtnQUUUUEBRRRQB8t/tr/sZ6B+0J4M1LXNJ0+Kx+IthbtNZ31vGFa/2LxbzY++GACqx5U4wcZB/FIgqSCCCOoNf0o1/OP41mjufGWvTQxCCKS/ndIh0QGRiF/CguJ+u3/BL/AOME3xH/AGeR4f1C4M+p+Ebn+zgWOWNow325PsBvjA9IhX2FX5af8EetSmi+IXxE09TJ9nn0u2nfA+TdHKyrk+uJWx+NfqXQS9z8Zv8AgqV/ydff/wDYJsv/AEFq+Ra+uv8AgqV/ydff/wDYJsv/AEFq8J/Z4+H0XxU+OXgfwpcoXstT1aCK6UZybcNumAx/0zV+aDRbH6Nf8E4v2M7HwV4X0z4qeMbBbjxTqcYuNHtLhcjTrZh8k23/AJ6yA5B6qpA4JavvWmRRJBGkcaLHGgCqijAUDoAKfQZ7nnv7QXw0tvjB8FvGPhG4hE7alp0q24IztuFG+Bh7rIqH8K/nur+lOv5zfiFbR2Xj/wATW8K7YodTuY0Gc4AlYD+VBUT9VP8Agkx44k179n/WfD08m99A1mRYVz9yCZFkAx/1084/jX29X5u/8Eb3uDYfFlGz9lEulmM443kXe7n6BP8AJr9IqCXuFFFFAgooooAKKKKACiiigAooooAKKKKACiiigAooooAKKKKACiiigAooooAKKKKACiiigAooooAKKKKACiiigArnPiR4vi+H/wAPfE3iefb5WjaZc6gwbofKiZ8fjtxXR18wf8FI/Gp8G/smeKIonKXGtTW2lRsPR5A8g/GOOQfjQB+KE88l1PJNKxeWRi7sepJOSa/oB/Zl8H/8IH+z38O9DZPLmttDtTOmMYmeMPL/AOPs1fhH8KvCR8e/E7wj4aClxrGr2lgQvXEsyoee3DE5r+iaONYkVEUIijCqowAB2FBch9fB/wDwVq+E6+IvhJoPjy1gBvfDl6LW6kA5+y3GFyT3xKIgM/8APRvXn7wrhfjn8Oo/i38HvGHg+RFZ9X02a3gL4ws+3MLc8fLIEb8KCUfiF+yl8Yn+BXx78J+K3lMWmxXItdSAzhrSX5JSR32g7wPVFrf/AG7dYOvfta/Ee73B1+2xQowbcGWO3ijUg+hCivCbi2ltLiWCeNopomKPG4wVYHBBHqDUuoald6tdvdX1zLd3LhQ00zlnbChRknrwAPwoND9Ef+COWlrLr3xT1HC7re2063B5ziR7hj7f8sh+lfpxX5zf8EcokXw/8UpAiiRrrT1L45ICXGAT7ZP5mv0ZoM3uFfzsfFnxFJ4v+KXjHXZWLyalrF5eEn/ppM7f1r+iev5riCpIIII6g0FRP1h/4JD+FE074K+L/EJXbcaprv2XPHMUECFT/wB9TyDn0r7wr4//AOCV88Mv7KkCxMpeLWrxJQByG+Q4P/ASv6V9gUEvcKKKKBBUc0QnieMllDqVJRirDPoRyD71JXC/HP4kW3wi+D/i7xhcyLGNJ06WeLecB5yNsKfVpGRR7tQB/PNX6if8Ed9Ce38F/EnWTGBHd6hZ2YfPJMMcjkfh54/Ovy7r9nv+CXvhlNB/ZL0i+VQG1rU72/cjuVl+z/ytxQaPY+taKKKDMK+av+Cjv/JmXxD/AO4d/wCnG2r6Vr5m/wCCkM8cX7Gnj5XYK0raeiA/xH+0Lc4/IE/hQNbn4i1/Qt8ArmO8+BPw4uIW3wy+G9NkRsEZU2sZBxX89Nf0Kfs+2iaf8BPhraxlmjg8NabEpbqQtrGBn8qCpHf0UUUEBRRRQB/P5+1FbSWn7SvxWSVdrHxVqcgGQfla6kZT+RBr70/4I72bR+C/iTd7gVl1CziC9wVjkOf/AB8flXwz+13/AMnQ/FH/ALGG8/8ARrV95f8ABHz/AJJt8Qf+wtB/6JNBb2P0Dr4Q/wCCvcLt8DfB8oQmNfEaqzdgTbTkD8cH8q+76+N/+CrOhPq37Lcd0q5XS9ftLxjnGAUmh/nMPzoJW5+Olf0TfCTw9H4S+FXg3RIkCR6do1naKoOcbIUX8enWv52a/oZ+BnjO3+Ifwa8E+JLZw6alo9rM2MfLJ5aiRDjjKuGU+4NBUjuqKKKCAooooAK/EH/gor4ti8W/tceNDbuJLfTfs+mowx96KBBIOPSQyD8PwH6//Hf4waV8CPhVr/jPVmVo9PgP2e3Jwbm4biKIf7zEDPYZPQGv5+9f12+8Ua9qWs6nO11qWo3Ml5dTt1klkYu7H6sSfxoKie1/sJ+D38bftY/Dq0CBo7PUP7TkYjIUWyNOCf8AgUagH1Ir92K/Lf8A4JCfDdtQ8b+NvHU8X7nTbKPSbV2HDSzN5khHuqxID7S1+pFAPc+Df+Cvv/JEvBv/AGMI/wDSaavzy/ZVszf/ALTHwqjDbNvifTpc4z9y5R8fjtx+Nfob/wAFff8AkiXg3/sYR/6TTV+fn7In/J0Pwu/7GGz/APRq0DWx++tFFFBAUUUUAfzf+Jv+Rk1b/r7m/wDQzX7X/wDBOm3ktv2Nfh2kq7GK37gf7LX9yyn8QQa/ErWrtL/WL66iz5c88ki7hg4LEjP51+4n7AX/ACaB8N/+vSf/ANKpqC5H0FX4kf8ABSLxDJr37XvjKNixh06Ozsog3YC2jZv/AB93/Ov23r8Hf23lZP2sPiaGBU/2qxwR2KLigUdz6B/4JD+FU1H4z+L9fkTf/ZmiC2QnorzzKc/XbC4/E1+sNfmd/wAEb5oFvvizCxX7U0elOgxzsBuw3P1ZP09K/TGgT3CiiigQUUVFcXEVnbyzzyLFDEpd5HOFVQMkk+gFAH4Q/tu/8nYfE3/sLN/6Atex/wDBJzRG1L9pfUb4pmPTvD1zNuJPDNLDGB9cO3X0PfFfNHx28fJ8UvjN418WRDFtq2rXFzbgjBEJc+UD77AoPvX3n/wR28Motp8TPELgGRnsrCI45UASvJ+eY/8Avn8g0ex+klfPv7fv/JoHxI/69IP/AEqhr6CrwH9vS2ku/wBkX4kpEu5hYxSEZx8q3ETMfyBNBC3Pwqr+gf8AZjZX/Zt+FBUhh/wielDIPcWcWa/n4r98f2PLmO6/Zb+FzxNuUaBaxk4x8yoFYfmDQVI9iooooICiiigAr4Q/4K9aT5/wO8H6kE3G28RLAWycqJLaY9OmMxjn6etfd9fL3/BSbwg/iz9krxRLFGZZ9IntdTRV9FlVHP4RyOfwoGtz8nv2XPES+Ff2jvhpqcjiOGLxBZJK5OAsbzKjnp2VjX9AVfzZ2d3Np95BdW0jQ3EDrLHIvVGU5BHuCBX9EHwn8fWvxS+GfhjxbZMrQaxp8N5hf4HZQXT6q25T7g0FSOsooooICiiigAr8PP8AgoL8U0+Kv7Ufiie2mE+m6Js0O0YHI2wZ8zB6EGZpiD6EV+pP7aH7Rlr+zj8GNR1SGdF8T6mr2OiW/BYzleZcf3YwdxPTO0fxCvwqlleaR5JHaSRyWZ2OSxPUk0FxPuD/AIJIeFZNU+PviLXGj3Wuk6DJH5mAds000YQe2USX8q/W+vjv/gl98Gpfht+z+fEl/A0Gq+MLgX+HGGFogK24P1BkkHtKK+xKCXufjF/wVE1ifU/2s9VtpSTHp+l2VtF7IY/N/wDQpWrw/wCBPwJ8TftEeOD4U8KGyXU1tZLxnv5jFEsaFQeQrHOXXjFe7/8ABUrw/caP+1Ze3soPlatpNndwnHG1VMJH/fUJ/Oo/+CXfiqx8N/tVWdtesiPrGk3WnWzPwBL8koH1IhYD6460F9DYg/4JOfGmWVUa/wDCcKk4Mj6jMVX3OICfyFadt/wSJ+LbzqLjxR4Lih53PHd3bsOOwNsM/nX630UE3Z+Wumf8EefFcqj+0PiJo1q23kW1hLMM+nzMnHv+lbM3/BG+5FsGi+LMT3GBmN/DxVM9/m+0k/p+VfpjRQK7Pyd1b/gkH8SobkLpnjLwrd2+eZLtrmB8f7qxOPXvX6Afsqfs7WP7MnwltfCdtef2nfyztfalfBNqz3LqqnavZVVEUf7uTyTXqmt65p3hrSrnU9X1C10rTbZN895ezLDDEvqzsQFHPUmsbwR8T/CHxLtp7jwl4o0jxLDAQszaVfR3HlE9A4Qnbn3oC7Z09fnR/wAFjP8AkWvhf/193/8A6BBX6L1+dH/BYz/kWvhf/wBfd/8A+gQUAtz48/YVs2v/ANrb4aRqwUrqLS5PokMjkf8AjuK/dqvwu/YC/wCTvvhv/wBfc/8A6SzV+6NA5BRRRQSZnif/AJFrVv8Ar0l/9ANfzf1/R14zu47HwfrtzLkRQ2E8j4GTgRsT/Kv5xaC4n7z/ALFVvJbfsp/DFJVKMdHicD/ZYllP4gg17ZXkX7Iv/Jr/AMLf+xes/wD0Uteu0EBRRRQB+WP/AAWE/wCSk/D3/sEz/wDo6vnb9g67Sy/a5+Gskmdpv5IxtHd4JFH6sK+iP+CwhB+JXw+GeRpM/H/bavnX9hKyF9+1v8NYy+zbqDy5Az9yGR8fjtxQaLY/dmiiigzCv54vjdrU3iP4zePdVuM+de69fTsCc4LXDnH4Zx+Ff0O1/PR8efD0/hT42+PtIuQRLZ69ew5P8QE77W+hGCPrQVE7X9nn9j7x7+01pms6h4QfSorbSpo4J21O5aHc7qWAXajZwBz06ivY7P8A4JL/ABnuZGWXVfCFoAMhptQuCD7fLbtXsf8AwR58VWJ0b4jeGzIE1Jbi11FIyeZIirxsR/usFz/vrX6OUDbZ+Stj/wAEh/iq7t9s8V+DoF4wYLi7lJ9etutdVp3/AAR116Tb9u+JmnW3z4P2fSZJcL68ypz14/Wv1AooJuz8ydS/4I46hFFnT/irbXMmD8tzoTQjPblbh/ftx71y+n/8Eg/iK+v20d94y8MRaIZB59zbtcvcqmeSsRiCk46AuPrX6vVzvjX4ieF/htpiaj4r8RaZ4csXby0n1S7S3V2xnapYjccdhzQF2P8AAXgrTPhx4K0Pwto0bRaVo9nFZW6ucsURQoLHuxxknuSTW/WX4d8T6P4w0mHVNB1ax1vTJs+Ve6dcpcQvjrtdCQfwNalAj8ef+Cr/APydBa/9i9af+jZ68i/Yi/5Ow+GX/YWX/wBAavXf+Cr/APydBa/9i9af+jZ68i/Yi/5Ow+GX/YWX/wBAag06H7x0UUUGYV+aH7Q//BLHxb4w+KmveJfAfiHRP7J1q9kv3s9almhltZJX3SKpSJw6BmYg8EDAwxGT+l9FA07Hg/7Hv7Ltn+yz8NZtFN8mr69qU/2vU9QjQojuF2pHGDzsQZwTySzHAzge8UUUCCiiigAooooAKxPGxt18Ga+bvH2Uafcebu6bPLbdn8M1t1i+NbRNQ8G69ayFljnsLiJivUAxsDj86AP5xq/dv9hW8W+/ZJ+GkiqVC6c0WD6pNIhP/jtfhJX7ff8ABObUv7T/AGOvAWX3yW/22B/lxt23s+0f98laC5H0rRRRQQFfi7/wU9sjbftb67IX3faNPsZQMfdxCEx/45n8a/aKvyE/4Kz6C+m/tI6TqITEOpeHrd94HV0mmRh9QAn5igqO55f/AME/PD0fiT9r34eW80e+G3uLi9bK7gphtpZUJ/4Gic+uK/cuvwn/AGEvGNv4H/az+HWoXcvlW098+nOd2ATcwyQJn23yoefTPav3YoCQUUUUEhRRRQBz/wAQfFcPgTwH4j8SXDKINI064v3LdMRRs/8A7LX85zM0jFmJZickk5JNfrd/wVO+P0Hgf4TwfDnTrn/ifeKSr3Sxt80FgjgsT3HmOoQeqiT0r8j6C4n6X/8ABHjwc62vxI8VSIRG72mmQP2JUPJKP/Hofzr9JK+av+Cd3w4f4c/sqeFBPEYb3XDJrc6kYz5xHlH8YUhr6VoJe5+M3/BUr/k6+/8A+wTZf+gtXD/sBf8AJ33w3/6+5/8A0lmruP8AgqV/ydff/wDYJsv/AEFq4f8AYC/5O++G/wD19z/+ks1BfQ/dGiiigzCvzG+O3/BKjxh4j+J2ua54D8QaCNC1W8kvFtNYmmhmtWkYsyApE4dFJODkHGBgkZP6c0UDTseI/skfszaf+y78MB4eiu11TWb2c3mqakkewTSkBQqA8hEUAAHqdzYBYivbqKKBBRRRQAUUUUAFFFFABRRRQAUUUUAFFFFABRRRQAUUUUAFFFFABRRRQAUUUUAFFFFABRRRQAUUUUAFFFFABRRRQAV+fP8AwWF8RNa/Dv4eaFvwt7qtxfFM9TBCEzj2+0H8/ev0Gr8sv+Cv/jPTtW8feAfDVtfx3F/o1ldXF5ax8m3Nw0OzcexZYc7ScgbTjDDINbngf/BPjw4vib9rz4fwyKDDaz3F82RnBitpXQ/99qn86/cmvxa/4JiWj3P7XPh+RMbbewvpHye3kMvH4sK/aWgctwooooJPxG/4KGfBpvhD+0prsttAYtF8S/8AE7siq4UGVj5yDsNsoc47Kyeor5lr9kv+CnXwS/4WZ8AJPE1lAJNa8HSHUFIXLNZthblc+gASQ+0Rr8baDRbH69f8EnPBf9g/s76pr0g/fa9rUzoc8eTCiRKMeu8S/mPSvtmvgf8A4JPfHVfE/wAO9T+F97HHFeeGd17YOgwZrWaZmkDe6Sv17iVR/DX3xQQ9wr8Af2o/hncfCL4/+OPDU0LQwQalLPZ5Bw1rK3mQkHv8jqD7gjtX7/V8k/t8/sbt+0d4Wt/EPhiOKPx9osTJAjsEXUbfJY27MeAwJJRicZLA4DZUBOx8w/8ABKr9ovTPBHiLWPhjr94tja+ILhb3SZ5n2x/bAoR4iTwGkRY9ucZMe3ksor9VK/m81vQ9S8LazdaXq1jc6XqlnIYp7S6jaOWJx2ZTyDX058HP+Ck3xg+FFhbaZe31p400e3URpBryM86IOyzqQ5+r78Digpq5+09FfnLoX/BYvS5YgNZ+GN3bSActY6uswY8c4aJMd+Mnt1q3rn/BYfw7DaudH+HGp3dzj5RfajHAmcc5Ko54Ptz7UE2Z+hksqQRvJI6xxoCzOxwFA6kmvyS/4KN/tk2Xxl1SH4e+Cr37T4Q0q486+1CFv3epXK8KEPeKPLYPRmORkKrHyj9oD9vH4pftA2c+k3+oQ+HvDMw2yaNooaKOdfSZyS8nupIXvtr53iieaRI40aSRyFVFGSxPQAUFJEdfuH/wTsuo7v8AY4+HjRxpEES9jZE9VvrgEn3ONx+tfiJfWNxpt7PZ3kEtrd28jRTQToUkjdSQysp5BBBBB6V+wX/BKfxH/bX7Lz2JYbtI127tAvGQrLFMD9MzN+RoCR9k0UUUEBXyx/wUz/5NB8U/9fdh/wClUdfU9fJv/BT+8Nr+yTrcQXd9o1GxiJz93EwfP/jmPxoGtz8Xq/oE/ZevhqP7NnwrnDs5PhfTVZn6lltY1b9Qa/n7r93P2F9QbU/2SvhpM24FdNMPzNk4jlkjH/oP4UFSPd6KKKCAooooA/Ar9rv/AJOh+KP/AGMN5/6Navtn/gjz4qsTo3xG8NmQJqS3FrqKRk8yRFXjYj/dYLn/AH1r4N/aM1b+3v2gfiXqAYulx4l1GRDkH5DcybRkegwK+gP+CVS3Z/anBtt/kroV4bnacDy90WM+2/y/xxQaPY/Y6vM/2lPhgfjL8CPGvg+NQ11qWnv9lUnANzGRLBn282NM+1emUUGZ/NjPBLazyQzRvDNGxR45FKsrA4IIPIINfoz/AMEvP2r7LRY/+FPeKbxbaOedpvD13O4CeY5y9oSehZsunqzOOpUVz/8AwUo/Y5uvCfiK/wDiz4QsTL4e1KXzdctLdCTZXLH5rjA/5ZyHlj/C5PZhj4DBKkEEgjoRQabo/pRor8if2dv+CofjP4ZafbaH47sG8daJCAkV8ZvL1GFewLnKzAdt2G55c4Ar7H8Nf8FPPgJrtqst7r2qeHZCuTBqWkzu4PoTAsq5/HHFBFmfV9VdS1K00bT7m/v7mGysbWNpp7m4cJHFGoyzMx4AABJJr5M8af8ABUj4H+G7OSTR7/V/FlwB+7h0/TZIAxxxlrgR4HqcH6GvgD9qL9u/xz+0nG+j7V8LeDd+4aLYylmuMHKm4lwDJjqFAVc4O0kA0BY0v29P2un/AGkPHaaRoM0i+AdClYWKkFft03KtdMp9RkICMhSScFiB8uW1tNe3MVvbxSXFxM4jjiiUs7sTgKAOSSSBiowCxAAJJ6AV+nf/AAT2/YOuvDN5p3xT+I9g9tqkeJtE0G5Ta9sf4bmdT0fuiHlfvH5sBQvY+qP2N/gYf2ffgH4f8N3Uaprk4Oo6sRj/AI+pQCy577FCR57+XnvXt1FFBmfBv/BX3/kiXg3/ALGEf+k01fBX7FdvHc/tWfDFJV3qNZicD3UFgfwIFfev/BX3/kiXg3/sYR/6TTV8IfsQRtJ+1j8MgiliNVU4UZ4COSfyBoLWx+8NFFFBAVx/xg8cx/DL4VeLvFkh/wCQNpdzeoOu50jJRRnjJbaOfWuwryD9r3RJ/EP7MHxOs7YFpv7CuZwqrkt5aeYQB6kIR+PegD8C6/c7/gn9Mk/7H/w4aNg6i2uVJU55F3MCPwII/Cvwxr9n/wDgl74ibWv2StHs2TaNI1K9sVPHzBpfPz+c5H4UFyPrSvxy/wCCpfwyuPBv7ScniRYiNO8V2MN3HIBhfOhRYJU+oCRuf+uor9ja8b/ar/Zw0r9pr4WXXhq7kWx1e3b7VpOpMM/ZrkAgbsclGB2sPQ5HIFBKdj8ov2CP2hLL9nv47W17rc5g8Ma3bnS9Rm5K24ZlaOcj0R1GfRWfqa/bu1uob62iuLeVLi3mQSRyxMGR1IyGBHBBBzkV/PB8UfhT4p+DPi+78M+L9Jm0jVbc52yDKTJ2kjccOh7MD6jqCK9O+BH7b3xW/Z+s4dM0LWo9U8PRHK6JrUZuLZPaM5Dxjk8IwGTkg0FNXP3Xor81fDH/AAWJIiSPxF8Mt0nG640vVsA+uI3i47/x/wCNdJd/8FhfCSWm61+HmtTXOD+7lvYY0z2+YBj+lBNmfoNXwB/wUh/bOsPDHhvU/hP4Nv0ufEOoobfXL22fK2NueHtwR/y1cfKw/hUsDywx81/G/wD4KcfFL4qWNzpegJbeANGnBRxpcjSXrqeqm5bBX6xqh96+QndpZGd2LuxJZmOST6mgpIZX6pf8EfblH+GHj6AJGHTWIXLj75DQAAH2G04+pr8t77TLzTDCLy0ntGmiWeITxlPMjb7rrkcqccEcGv0R/wCCOviQRa78TNAZwTcW1lfRqSMjy2lRz6/8tU/IUDex+nFeK/to2sl5+yp8T448Fhos0hyccLhj+gNe1V5F+11/ya/8Uv8AsXrz/wBFNQQtz8Ca/eT9iT/k1D4Zf9glP/Qmr8G6/e79jazWx/ZY+F8asWDaHby5Pq67yP8Ax6gqR7LRRRQQFFFFABWF478IWfxA8E6/4Z1H/jx1iwnsJyBkhJYyhI9wGyPcVu0UAfzj+NPCOpeAfF2s+G9YgNvqmk3ctlcxns6MVJHqDjIPcEGvvz/gmH+1tp/hqH/hUXi6/Sztri4Mvh67nOI1lkYmS1Zui7mO5M9WZxnJUHpP+Cm/7IN94imf4veDrB7u7ihWPxDY267pHjRcJdqo5O1QEcD+FVbGA5r8xKDTdH9KdFfiV8Iv+Ci/xm+EunW+mDV7XxZpUChIrXxFC1w0ajjCzKyycDoGYgemOK9Zn/4K/fENrZFh8E+GY7gA7pHa4ZCe2F8wEfmfwoJsz9XK8g/aE/al8B/s3eH3vPE2ppLq0ibrPQrRle8uj2wmflTI5dsKMdzgH8sfiD/wUp+Ofju2ktodesvCttICHTw/ZiFsH0lkLyL9VYH3r5l1bV77XtRuNQ1O9uNRv7ht811dytLLK3qzsSSfcmgFE9C/aE/aB8T/ALR/xBuPFHiSUIoBhsdOhJ8mxgzkRp6nuzHlic8DAHefsT/ssX37S/xQgjvIJI/BOkOlxrN4MqHXqtshH8cmMcfdXc3UAFv7LH7FXjX9pjVobuKCTQfBUcmLrxBdRkIwBwyW6n/Wvwenyr/ERwD+zPwk+Enhn4I+BrDwn4TsPsGk2mW+Zt0s0h+/LI/8Tt3PsAAAAADbsdZaWsNhaw21tCkFvCixxRRqFVFAwFAHQAAcVNRRQQfB/wDwVf8AghP4w+Gei/EPTLcy3nhiRoL8IMs1nMVAc+vlyBfoJXJ4Fflb4e1/UPCmvadrek3UljqmnXEd3a3MRw0UqMGRh9CAa/o11nRrHxFpF7pWp2sV9p17A9tc2067kmidSrIw7ggkH61+I37Zv7Ims/sy+OJZraGW98CanMx0nU+W8vOT9mmPaRRnBP31G4c7goWn0P1Y/ZP/AGntD/ad+HEGr2jxWfiOzVYdZ0kN81tNj76jOTE+CVb6g8qa9ur+db4afE/xP8H/ABdZ+JvCWrTaPrFqflliOVde6Op4dD3VgRX6WfBT/grN4S1yygsviZo114b1RQA+p6VE1zZSHuxTJlj+gD9+aBNH37TJJFiRndgiKMszHAAHc1806z/wUf8A2ftJsPtMfjeTUpGTeltZ6VdmRvb5olVT7MRXw5+1j/wUm1/406XdeFfAtpc+EvCdwpjurmZx9vvkIIKMVJEUZBwVUknu2CVoElcyv+Ch37XB+O3js+EvDGoGTwFoMpVXhb93qN0Mhp/RkXlU9tzD74x5d+xP4j1/w5+1J8OT4emlSe81aCyu44zxLaSMFuAw6ECPe3PQqD1FeHV+pX/BNL9jnUfAsv8Awtfxtp8un6xPC0Oh6Zcpslt4nGHuXU8qzqSiqcYUsSPmGAvZH6E1+dH/AAWM/wCRa+F//X3f/wDoEFfovX50f8FjP+Ra+F//AF93/wD6BBQQtz5U/wCCdVtHdftlfDtJV3KHvpAMkfMthcMp/MA1+4VfiF/wThRm/bM+HxAJCjUCSB0H9n3I/qK/b2gcgooooJPKv2qPHMfw3/Zz+IevuQHg0eeGEkZHnTDyYs+3mSJX4A1+5/7f+iT+IP2P/iPa24Jkjtbe7OFz8kN1DM//AI7G3PavwwoLifvl+x9PHcfsufC5o2DqNAtUJHqqBSPwIIr2GvnD/gnj4hfxH+yF4DklXbJaJc2R9CIrmVVI/wCAhfxzX0fQSwooooEfk9/wV9/5Lb4N/wCxdH/pTNXzv+xfdx2X7VXwwkkzg61DGNo7tlR+rCvoH/grzdB/j14SttrBo/DUchYjghrq4GP/ABw/mK+V/wBne/bS/j/8NLxBuaDxNpsm0HG7F1GcZ9+lBotj+hCiiigzCvyP/wCCq3wRn8G/GOz+INlbN/Y3imFUuZVB2x30KBGU9l3xrGw9Ssh7Gv1wrgfjl8GtC+Pfwz1fwZ4gTFpepmG6RQZLSdeY5kz/ABKe3cFlPBNA07H4bfs6/HHV/wBnf4saP4z0pTOtuxhvrLftW8tXx5kRPuAGBOcMqnBxX7vfDL4l+Hvi94I0vxX4Yvkv9I1GISRuCN8bfxRyAE7XU8MvYivwU+NvwT8UfAHx9feFPFVmbe7gO+C5QEw3kJJCzRN/Epx9QcggEEVvfs7ftP8Ajf8AZn8SSaj4WvUlsLkr9v0e8Be1uwOm5QQVYZOHUgj3GQQtq5++1FfGHwv/AOCqXwk8XadF/wAJauo+BdTCjzY57aS9ti3pHJCrMR/vIv8AWui8a/8ABTX4E+FLKWTT9evvFN2vAtNJ02ZSTjj55ljTHuGP0oIsz6R8beNNF+HXhPVPEviK/i0zRdMgNxc3UxwFUdAPViSAFHJJAGSRX4S/tP8A7ROtftKfFG/8Tai01vpSMYdJ0t3yllbA8DHTe2AzsOrewAHWftWftq+MP2n9QFncL/YHg22l8y10K2kLBmGcSTvgeY/JxwFXsM5J8F0PQ9R8TaxaaVpNjcalqd5IIbe0tYzJLK56KqjkmgpKx9xf8EjPEHiCL40eKNEtppW8Nz6K93eW7E+Us6TRLE4GcB8O49xn04/WKvmf9hT9lX/hmf4ZytrAjk8aa8UuNUZCGFuqg+XbKw4ITcxJHBZjgkBa+mKCXufjz/wVf/5Ogtf+xetP/Rs9eRfsRf8AJ2Hwy/7Cy/8AoDV67/wVf/5Ogtf+xetP/Rs9eNfsZ3gsf2qPhhIVL7tbgixnH3zsz+G7NBfQ/euiiigzCiiigAooooAKKKKACiiigAooooA/m/8AEmknQfEWqaYSSbK6ltsk5PyOV6/hX7Cf8EtNS+3fso2UG8t9j1e9gwRjbllkwPX/AFmfxr8sf2lNMOj/ALRHxPs9rKsXibUgm4gnZ9pkKk/VSD+Nfo7/AMEh9Y+0/ArxdpZYs1p4iecAk8LJbQAD0xmNunqaC3sfdtFFFBAV8C/8FcPhRP4g+Gvhfx5ZQGR/D129nfMg5W3uNu129lkRV+s1ffVYvjLwhpPj/wAKat4c120W+0jVLZ7W6gbjcjDBwexHUEcggEUDWh/OXBPLazxzQyPDNGwdJI2KsrA5BBHIINfuJ+xZ+1Xpf7Snw1tRdXcMXjnSoEi1mwztZyPlFyg7o/BOPusSp7E/k9+1J+zF4j/Zj+IM2janHJeaFdM8mkayFxHdwg9DjhZFyAydicjIIJ858BfEDxF8MPFNl4j8Latc6LrVm26K6tmwfdWHRlI4KsCCOCDQW1c/oxor83/gz/wVzsmsrex+J/haeO6RQrax4f2ukp/vPbuwK+pKuc54UdK+g7P/AIKT/s9XVqssvjia0kIyYJtGvi4+pSFl/WgizPp2vN/j58evDH7O/wAPrzxT4muQFQGOzsEYCa+nwSsUY9T3booyTwK+Wvin/wAFaPh9oFhND4F0TU/FepkERz3ifY7NTjgknMjYP8Oxc/3hX5t/Gz48+M/2gvFreIPGeqG+uFBS2tYh5dtaRk/cijzhRwMnljgEknmgaRQ+L/xW1742fETWfGPiO487UtSmL+WpPl28Y4SGMHoiLgD6ZOSSa6D9mf4Iah+0H8ZNA8IWcb/Y5phPqVygOLazQgyuT2OPlX1Z1HeuN8B+AfEHxO8VWHhvwvpVxrOtXz7IbW3AyfVmJwFUdSzEAAZJAr9rf2NP2TNM/Zd8AmGZodQ8Z6qqyavqcYyuRkrBFkZEaZ69WOWOOFUKbse+6fYW2lWFtZWcKW1pbRLDDDGMLGigBVA7AAAVYoooMz8Zv+CpX/J19/8A9gmy/wDQWrgf2ELxbH9rj4ayOpYNfvFgerwSID+bCu+/4Klf8nX3/wD2CbL/ANBavNf2Iv8Ak7D4Zf8AYWX/ANAag06H7x0UUUGYUUUUAFFFFABRRRQAUUUUAFFFFABRRRQAUUUUAFFFFABRRRQAUUUUAFFFFABRRRQAUUUUAFFFFABRRRQAUUUUAFFFFABRRRQAV+I3/BRL4fa94M/aj8Wajq1tL9g16VL/AE69IJjniMaqVVvVCpQr2wD0Iz+3NUNX0HTPEECw6pp1pqUKNuWO8gWVQfUBgeaBp2PzT/4JM/AvWE8Ua58UtTspLTR0sW0vS3nQr9pkd1aWWPPVUWPZnoTIQOVOP07qOGGO2iSKJFiiRQqIi4VQOAAB0FSUA9QooooEVdT0211rTbvT76Bbmyu4XgngcZWSNlKsp9iCRX4CftF/BDWP2f8A4sa54U1S1njtYbh3027lXC3loWPlSqehyuAcdGDA9K/oFrG8UeDPD/jewFl4i0PTdfsgSRbapaR3MYJGD8rgjpQNOx+Xf/BIPwzfXHxn8ZeIVgf+zLTQDYSTbfk82a4hkRc+u2Bziv1drM8O+GdH8I6Ymm6FpNjounoSy2mnWyQRKT1IRAB+ladAPUKKKKBHkXx2/ZU+G/7RVoo8X6EranGmyDWbBvIvYh2AkAO4DnCuGUZJAzXwj8Sv+CQvinT55J/AnjPTdZteq2mtxvaTqP7odA6ufchBX6l0UDvY/DzX/wDgnh8f9AlkDeApL+Jc4msL+1mDgY5CiTcOvdQT2qnpf7APx/1by/J+HF7EHzg3V5awYx675Rjp369q/c+igfMfkl8Of+CS3xL1+5ik8Xa7o3hOwJ/eJA7X10Poi7Y/x8z8DX3r+z/+xb8Mf2d0iutD0g6r4iVcPr2rYmus9/L4CxDr9wA44JaveKKBXbPwm/ba+EOtfCb9ovxomoWMsOl6vqdxqum3flsIZ4Z3MoCMepQuUYdip9RX6K/8EuPhnrXw/wD2eLq+1u0lsJPEOqvqNrbzxlHFuIo40cg8jcUYj1Xaehr7AmgiuFCyxrKoIYB1BAIOQfwNSUDuFFFFBIV5h+0p8F4v2gfgv4j8DvdjT57+NHtbt1LLDPG6yRlgP4SygH2J716fRQB+NVl/wSz+OVxr/wBgntNDtbLftOqPqatBjI+YKoMn4FAeK/V34JfDC2+DHwn8MeCbS4N5Ho1mtu1yy7fOkJLSPjJwGdmIGeM4ruKKBt3CiiigQUUUUAfjF+1d+w18S/BXxh1268MeFNW8W+GdYvpbywu9HtXumiWRy5imVAWQoTjcwCsACDyQPsn/AIJw/sja18BdC1nxd4ztBYeK9cjS2hsGYM9laA7iHIJG+RtpK87RGvckD7UooHcKKKKBEc8EV1BJDNGk0MilHjkUMrKRggg9QR2r88/2mP8AglZZ+Ir668QfCO9ttGuJSZJfDd+xW2Zup+zygEx+yMCuTwygYr9EKKB3sfgB45/Za+Lnw4uZYde+Hmv2yxttNzb2bXNuTnHE0W6M/g1eZ3dlcWEvl3VvLbSYzsmQqceuDX9JdFBXMfzd6VoWpa5L5em6fdahJnGy1gaU569FB9D+Ve4/DD9hH42fFS6iFn4LvNCsXI3ah4iU2ESA/wAW1x5jD/cRq/dOigXMfI37Ln/BOrwX8Brm08Q+IZE8Z+M4sPFczxYtLJ+uYYjnLA9JHyRgFQhr65oooJCiiigD87P+CxP9of8ACJfDPy4WbSvt1958wHyrN5cXlKT6lfOP/ATXyB+wTo9/rH7Wvw7XT4pJGtr17qdowcRwpE5dmI6DHHPBJA71+2/i/wAF6D4/0G40XxLo9lrukz4MlnfwLLGxHQ4YcEdiOR2rA+G/wN8AfCB7uTwb4R0vw9PdgLPPZwASyKOilzltuRnbnGecUFJ6HdUUUUEhVbUdPt9W0+6sbyJbi0uomhmibo6MCGU/UEirNFAH47+Lf+CW3xgtPiTeaT4fstPv/Cz3LC01+41CKKNYCflMsefNDAY3BUYZBwTX6f8A7O/wT079nv4SaH4J06f7b9iVpLm9KbDc3DsWkkI5wMnAGThQoycV6TRQO9wooooEcR8V/gv4L+N3h06L410C11uzGTE0oKzW7H+KKRcMh91Iz0ORXwf8Vf8AgkGJJprr4ceNViRiSmmeI4iQvt9oiBOOwBjz7mv0nooHex+JniX/AIJs/H3w9Myw+EbfW4Qcefpup27KfcK7o/8A479a5yx/YN+PmouVi+GupIQwX9/NbwjP1eQce/Sv3WooHzH47eBf+CVXxm8S3Ef9vHRfCFrwZDeXouZQP9lIN6k/V1HvX23+z/8A8E4vhh8FpbbVNWhbx14liIdb3VogLaFh3itslR25cuQeQRX1dRQK7PyZ/wCCr/wn17SfjFp/jtbKWfw1qmnQ2n2yKMlLe4iJUxORwu5SjLnG75gPumux/wCCQ3w01qDXfGfju4tZLbQ5LJNKtZpEIFzKZFkcoe4QIoJ9XA7HH6ZSRrKjI6h0YYZWGQQexoiiSCNI40WONAFVFGAoHQAUBfSw+uX+KHgqP4k/DbxT4TlkECa3pdzp3nFc+WZYmQPj/ZLA/hXUUUCPwX1v9i/43aF4qbQJPhr4gu7kS+Ut1Y2Tz2b84DC4UGMKeuWYY74r9sPgd4Huvhp8G/BPhS+kWW+0fR7WyuHjOVMqRqH2+24HHtXcUUDbuFFFFAgooooAKKKKACvjv9oX/gmf8PPjBe3et+GZ38BeIpyZJDZQiSxnc8ktBkbST3QqOSSrGvsSigD8dfFn/BKn406FcMNKbQPEtuSdj2d+YXx23LMqAH2BP1rj7f8A4JvftDzTKj+AkgUnmSTWrAqPrtnJ/Sv26ooK5mfkN4M/4JN/FvXZUbXtU8PeGbbjeHuXupxn0SNdhx7uPxr6x+Cv/BL34W/Dae31DxRJc/EHVoiGC6ighsQw7/Z1J3d+JHdfavsiigV2Q2dnb6daw2trBHbW0KCOKGFAiRqBgKqjgADsKmoooEFFFFABWJ4z8FaF8RPDN94f8SaXbazo16hjuLO6TcjDsR3DA8hhgggEEEVt0UAfld+0R/wSn8ReHrm71j4UXo8RaUSX/sK/lWO9hH92OQ4SUD/aKt0HznmviTxn8MvF3w5vWtfFPhnVvD06nG3UbOSEN7gsAGHuMg1/RZRQVzH822n6bd6tcrbWNrNeXDfdht4zI57cADPcV718K/2DfjV8WJoWtPB9z4f05zzqPiIGxiUf3tjjzHHuiNX7k2lnb2MQitoI7eIHOyJAq5+gqagOY+Qv2Z/+Cb/gX4H3tn4g8RzDxv4sgIkiluoQtlaSDkNFCc7mB6O5OCAVCmvr2iigkK/Mf/gsX/aDa58MN0Lf2XHbX/lTY+XzmaDeufXasZr9OK57xz8PvDPxM0F9F8V6FYeINLdg/wBl1CBZVVwCAy5+6wycMMEZPNA0fjl/wTQ0jUNS/bA8JXNnDLLbafbX9xeugO2OI2ksQZsdvMkiHPdhX7XVxnw4+DXgf4Q211B4M8LaZ4dS6YNcNYwBXlx0DP8AeIGTgE4GTjqa7OgG7hRRRQIyfFnhqx8Z+F9Y8P6nH52m6rZzWNzH/eikQo4/JjX5DT/8EtPjP/wsGbRYLXTD4dE5WPxJLfxCFod3DGEMZQ23+HZjIxuxzX7H0UDTscV8GfhZpfwT+F/h3wTo7NLZaRbCHz3UK08hJeSUgdC7s7Y7bsV2tFFAgooooA+NP+Cgf7F+vftJnw/4k8HXNoviPSYHs5rK+lMaXUBbeux8EK6sX4bAIfqNvPz3+zJ/wTM+Iuj/ABX8OeJPHx0/QtF0W+i1BrWC7W4uLp4nDpGAmVVSyjcS2cdBk8fqfRQO4UUUUCCiiigDzj45/s/+DP2h/CLaB4w037RGhL2t9bkJdWchGN8UmDjtkEFTgZBxX5a/HX/gmT8UPhlc3F54Tg/4WB4fBLI+nLtvo17B7cnLH/rmXz1wK/ZGigadj+b/AF3w3q/ha9az1rS73SLxSQ1vfW7wSAjrlWANSeHvCWueLbsWuh6NqGs3LHAh0+1edyfTCAmv6N7i3iu4WhniSaJvvRyKGU/UGnRxrEioihEUYVVGAAOwoK5j8Xvg/wD8E1fjD8TbiGbWNMj8CaO3L3WuHE+P9m3X5889H2DrzX6Vfs2fsY/D/wDZnthc6NavrHieSPZP4g1FVa4II+ZYgOIkPovJGAzNiveqKCW7hRRRQI/NX/gp3+y/498d/EjRvHnhDw/f+KNPfTE067ttLgM9xbyxySMreWuXZWWTqoOChzjK155+wX+xn8Rm+Ofh/wAZeLPC+o+FfDvh+Vr0trNubaa4mCkRRpE4D/eIYttwApGckV+ttFA7hRRRQIKKKKACiiigAooooAKKKKACiiigD8Bf2s7mO6/ad+KbxNuUeJL+MnBHzLOysPzBH4V9e/8ABHfxUIPE/wASfDTuC11Z2moxoeo8p5I3P/keP8hXzv8At6fBnXfhX+0b4vvr6ymGi+I9Rn1fT9Q2kwzidzK6Bum5HZlK9eAehBPrv/BJPwdrd18cdd8TQ2c66BZ6JNZz3pUiJppJYWSIHozYQtjsFye2QvofrRRRRQQFFFFAHIfFP4T+FvjR4Ou/DHi/SotW0q4+YK/DwyYIWSNxyjjJww9SOhIr8vPjx/wSw8f+Cr65vvh3NH430Ekslo8iQahCvoysQkmPVDk4+4K/XKigadj+d7xP8G/Hvgq4eHX/AAXr+jyKdv8ApmmzRgn2JXBHuPWuPIKkgggjqDX9KNFBXMfzneHPh14r8YypHoHhjWdckbG1NN0+W4LZ6YCKfQ/lX098F/8AgmN8WPiPewT+J7aLwDoZIMk+pESXbL32W6nIP/XQp+NfsnRQLmPJv2ff2YvAn7Nvh9tP8J6aTfzqFvdZu8PeXZH998DC56IoCjrjOSfWaKKCQooooA/Mj/gph+yv8QPGXxYtPHvhHw9qHinTLzTorW5g0uBri4tpoyw/1SAsVZSpBAPIYHHGeV/4J/fsbfES2+OWh+OfF/hi/wDC/h/QDJcqusQNbz3M5jZI0SJgHGGYOWIA+XGcmv1hooHcKKKKBBRRRQAUUUUAFFFFABRRRQAUUUUAFFFFABRRRQAUUUUAFFFFABRRRQAUUUUAFFFFABRRRQAUUUUAFFFFABRRRQAUUUUAFFFFABRVPV9Ws9B0q91PUbmOz0+yge5ubmU4SKJFLO7HsAASfpXxRF/wVt+FjeLH0+Tw/wCI00XzTEusCKIgjOPMMO/cE7/3sfw54oGfcdFUtF1qx8R6PY6rpl1He6bfQJc21zC25JYnUMjqfQgg1doEFFFFABRRWR4s8V6T4F8M6n4h129j07R9Nt3ubq6l+7HGoyTgck+gGSSQACTQBr0V+eV3/wAFhvDkfir7Nb/DnUp/Dvm7TqT6miXPl55YW/llc/7Pmj6ivv3w/r1j4p0HTda0ycXWm6jbRXlrOowJIpEDow+qkGgdjQooooEFFFFABRRRQAUUUUAFFFFABRRRQAUUUUAFFFFABRRRQAUUUUAFFFFABRRRQAUUUUAFFFFABRRRQAUUUUAFFfI/xL/4Ka/Cf4bfEW68JyQa1rZsp/s17qmlwRPawyA4cKWkDPsOQdoxxwWr6p0LW7DxNoun6vpd0l7pl/bx3VrcxH5ZYnUMjD2IINAF+iiigAooooAKKKKACiiigAooooAKKKKACiiigAooooAKKKKACiiigAooooAKKKKACiiigAooooAKKKKACiiigAorjPjH8UdN+C3wx8Q+NtXiluLDR7bz2ghIDysWCIgJ4BZ2Vc9s185fsv8A/BR3wx+0N44HhHU/D0ngvW7oE6cJb8XcN4QCTHv8uPY+ASAQQcEZzgEA+wKKK4Lxl8e/hv8AD2ORvEfjrw/pDoMmG41GITH6RhtzfQA0Ad7RXxX8S/8Agqz8JvCXmQeGLPV/G94udslvD9jtSR2MkoD/AIiMj+vzn4g/4K+fEe5vS2h+C/C2nWeTiLUBc3cgHb50liHr/DQOzP1gor8+/wBlT/gp3f8AxU+I+leDPiD4f03S7nWZxa2GqaL5iQiduI45IpHc/OcKGDdSAVwSR+glAWsFFFFAgooooAKKKKACiikJ2gknAHU0ALRXOeHPiP4S8Y393Y6B4o0bXL20JFxbabqENxJCRjIdUYleo6+tdHQAUUUUAFFFFABRRRQAUUUUAFFFFABRRRQAUUUUAFFFFABRRRQAUUUUAFFFFABRRRQAUUUUAFFFFABRRRQAUUUUAFFfLvxU/wCCjvwa+FPiu68PXF/qfiHULOUwXZ0K1WaK3kBwytI7orFec7C2MEdRivcPhJ8W/DPxv8DWHi3wlfm/0i7LKC6FJIZFOHjkQ8qynt0IwQSCCQdjsqKKKBFbUNNtNWtXtb61hvLZ/vQ3EYkRvqpGDS2Gn2ul2sdrZW0NpbRjCQwRhEUegUcCrFFABRRRQAUUUUAFFFFABRRRQAUUUUAFFFFABRRRQAUUUUAFFFFABRRRQAUUUUAFFFFABRRRQAUUUUAFFFFABRRRQAUUUUAFFFFABRRRQAUUUUAFFFFABRRRQAUUUUAFFFFABRRRQAUUUUAFFFFAHgv7dury6L+yR8SriGQRO+nrbFmOPllmjiYde4cj8a/Cav2w/wCClupCx/Y98XwkqDeXFhAAx5OLyKTj3/d/lmvxPoLjsfut+wbPNcfsi/DZrhneQWEiAv12LPKEH0CgAe2K99ry79l3QB4X/Zw+GenAbXj8PWLyD0keFXf/AMeZq9RoICiiigAr43/4Kr+LZ/Dv7L8enW83l/25rlrYzIGwWiVJZzx6boY8/UV9kV8G/wDBX3/kiXg3/sYR/wCk01A1ufk9X9CP7O+nzaT+z/8ADKxuVKXFt4Y0yGRcYwy2kQI59wa/n70fTn1jVrGwj3eZdTpAu1dxyzBRgd+vSv6PrCxh02xt7O2QRW9vGsUaDoqqMAfkBQVIsUUUUEBRRRQAUUUUAFFFFABRRRQAUUUUAFFFFABRRRQAUUUUAFFFFABRRRQAUUUUAFFFFABRRRQAUUUUAFebftI+PJvhj8BPHvie2mMF7p+kXDWsobBS4ZSkJ/7+Mlek183f8FF55Lf9jT4iNGxRitghI9G1C2Uj8QSKBo/D8ksSSSSepNfuN/wTz1O51b9jr4cz3UhllSG8gDMeiR3txGg/BUUfhX4b1+4//BPOxfTv2Ofh1FIcs0N5MOMcPe3Dj9GFBUj6MooooICiiigAooooAKKKKACiiigAooooAKKKKACiiigAooooAKKKKACiiigAooooAKKKKACiiigAooooAKKKKAPzz/4KiftT2+h6Ld/BbTNOhvrvVLaC51e8uMlbWMSLLDHGAR+8JjVyTwBjglvl/L+zvLjT7yC6tZ5La6gdZYp4XKPG6nKsrDkEEAgjpX6Qf8FUf2Z4opJPjTY6qEMn2XTdQ0yWMku+Ckcsbg/3QoKkfw5zzivzaVWkYKoLMTgADJJoNFsdR4n+KvjXxtv/AOEh8Ya9rofhhqWpzXAI6fxse1crX7F+Bv8Aglf8GPD1rA2uRa34nuiqmZL3UTFEGxyFECxnGfUk17n4T/ZV+D/gjadH+G/hyGVCCs8+npcTKR0xJKGYfnQK6Pwj8KfDvxV48laLw14Z1jxDKv3k0qwlumH1Eamuxu/2V/jLZFBJ8KvGTbhkeVoVzJ+e1Dj6Gv36tbSCxt44LaGO3gjGEiiUKqj0AHAqagXMfk1+xL+wN8Qbv4reHPG/jjR7nwj4f0C9i1KK3vx5d5d3ETB4lER+ZFDhSxcDIGADklf1loooE3cKKKKBBRRRQAUUUUAFfIv/AAU7+KOqfDn9m1rLSLmS0u/EmpR6TLNExV1tjHJJKAR/eEYQ+qu1fXVfnH/wWK8QeVovwx0NWJ8+4vr2RfTYsKKf/Ij/AJUDW58Ifs4PrCfH34eJoF5LY6tNr1lDDPCSCu+ZVbOOq7Sdw6EZBr+guvxF/wCCcfhceJ/2uvBrSLvg01brUJAO2y3cIf8Av4yGv26oHIKKKKCQooooAKKKKACiiigAooooAKKKKACiiigAooooAKKKKACiiigAooooAKKKKACiiigAooooAKKKKACvNP2lvGFz4B/Z++Iev2U72t/ZaHdNazxkhopzGVjYEdw7Kfw7da9LrxD9tv8A5NQ+Jv8A2CX/APQloGj8HSSxJJJJ6k1+tX/BIlLofs/eKWkz9jPiaXyQem77Lbb8f+O/l9a/JOv3L/4J/wDgIeAP2UPA0LR7LrVbdtYnbGN/2hjJGf8Av0Yh+FBUj6IooooICiiigD5++Lf7dfwf+C3i+Xwxr/iCafWrfH2qDTbV7kWpP8MjLwG9VBJHcDivTfhX8ZfBfxt8O/234K8QWuvWCtslMJKyQN/dkjYB0PswGRyOK/n78bJrMfjLXl8R+afEAv5/7RNxnzDc+Y3mlvffuzX0j/wTM1/XNK/ay8O2OlSuthqdtdwanDuIR4Ft5JFLe4kSMg+vGQCaCraH7T0UUUEhRRRQAUUUUAFFFFABRRRQAUUUUAFFFFABRRRQAUUUUAFFFFABRRRQAUUUUAFFFFABRRRQAUUUUAFFFFABRRRQAUUUUAFFFFABRRRQAUUUUAFFFFABRRRQAUUUUAFFFFABRRRQB8i/8FSf+TT9Q/7C1l/6Ea/Gav2Z/wCCpP8AyafqH/YWsv8A0I1+M1Bcdj+jbwJZnTvBHh60LeYYNOt4i+MZ2xKM/pW7TIokgjSONFjjQBVRRgKB0AFPoICiiigAr4N/4K+/8kS8G/8AYwj/ANJpq+8q+Hf+CusSN+zl4ZkKKZF8V26h8cgGzu8gH3wPyFA1ufmN8C9N/tn42/D7T/L877V4h0+Dy923fuuY1xnIxnPXNf0N1+AP7KdmL/8AaZ+FcZYpt8T6dLkDP3LhHx+O3H41+/1A5BRRRQSFFFc94z+IPhj4d6adQ8U+IdM8O2XOJ9Tu47dWI7LuI3H2HNAHQ0V80a3/AMFG/wBn/RLs258cG+kUkM1jpl1Kgx/t+Vtb/gJPSp/D/wDwUQ+AHiG4WBPHsdjMxwBqGn3UC9uS7RbB17tQOx9IUVm+H/EeleLNIt9V0PU7PWNMuF3Q3thOs0Mo9VdSQfwNaVAgooooAKKKKACiiigAooooAKKKKACiiigAooooAKKKKACiiigAooooAKKKKACvmP8A4KS3aW37G/jmNgxa4k0+JMdj9ugfn8EP6V9OV8n/APBT28W2/ZH16MqWNxqFjECOxE6vn/xwj8aBrc/Fyv30/ZC0w6T+y78LYChTf4es7jBOf9ZGJM/jvzX4F1/RX8LtDHhn4Z+EdHUbV0/SLS0AHby4UX0Hp6CgqR1FFFFBAUUUUAFFFFABRRRQAUUUUAFFFFABRRRQAUUUUAFFFFABRRRQAUUUUAFFFFABRRRQAUUUUAFFFFABRRRQB8g/8FTriOH9lO6R22tLrNmiD1OXbH5KT+Ffkx8IdFHiX4s+CtIK7xf63ZWm0AknfOi4xxnr0r9WP+Cr/wDya9a/9jDaf+ip6/NH9k61jvP2nPhXHJkqPEthIMHHKzow/UCgtbH790UUUEBRRRQAUUUUAFFFFABRRRQAUUUUAFflL/wV/vJJPi/4HtDjyotCaVfXc1xID/6AK/Vqvye/4K+/8lt8G/8AYuj/ANKZqCluQ/8ABIjQlu/jp4s1ZgGFj4eaFQezS3EJz+UbD8a/WevzE/4I5wM3iL4ozeWSqWunoZNvCkvOcZ99p/L2r9O6BPcKKKKBBRRRQAUUVxXxm+KulfBL4Y+IPG2shpLHSbcy+QjBWnkJCxxKT0LuyqD2zmgDtaK/Hiy/4Kq/GSHxqNVuE0a50Iz720EWYSPyifuCb/WA46MSeeSCOK/WX4eeONO+JfgXQfFekMx03WbKK9gD8Mquoba3+0MkH3BoG1Y6KiiigQUUUUAFFFFABRRRQAUUUUAFFFFABRRRQAUUUUAFFFFABRRRQAUUV80/tUft1eD/ANl/UrXQ7nTbzxL4puIBdDTbR1ijhiJIVpZWB27iDgKrHjJABGQD6WrwP9vC8ey/ZG+JUkYUs1gkR3dMPPGp/RjXypD/AMFkkaVBL8I2SMn5mTxJuIHsPsgz+Yrjv2j/APgpbovx2+BHibwPaeDdS0LU9XWBFunvI5oo1S4ikYH5VJ3IjL04LUFWZ8CV/Qv8A7eO0+BXw5ghXZFF4b01EX0AtYwBX89Ffoh8Kf8AgrLH4I8B+GvDOrfDeW+bR9NttPbUbbWVU3BijWPzPKMGFyFzjceaCnqfqHRX593n/BYTwfHpzPa/D7XJr/JxBNeQxxEdv3g3H/xysDwz/wAFiIJ9chi1/wCGbWekySgSXFhq/nTQpnkhGhUSEDtuXpQRZn6R0VW03UbfV9Otb60k821uoknikxjcjAFT+RFWaBHz18bf2EfhL8ePEr+Itd0m703XZsfab7Rrn7O9zgYBkUqys2ON23ceMk4FdD8CP2Svhr+znPdXfg/RpI9WuovIm1S+nae4aPIOwE8KpIBIUDJAznAx6prHiHS/DsUcuq6lZ6ZFI21HvJ0iVj1wCxGTVu2uYb23iuLaVJ4JVDxyxMGV1PQgjgj3oGS0UUUCCiiigAorlfHfxV8G/DC0W58W+KdJ8ORMNyf2leRwtIP9hWOW6HhQeleHap/wUj/Z+0y5MI8ay3rLkM9rpN2yD/gRiAP1GRQB9N0V88eGP+CgfwC8VXEVvb/EG1sbiQ42anaXFoq8nGZJIwg+u76177pup2etWFvfafdwX9lcIJIbm2lEkcqnoyspII9xQBaooooAKKKKACiiigAooooAKKKKACiiigAooooAKKKKACiiigAooooAKKKKACiiigAooooAKKKKACiiigAooooAKKKKACiiigAooooAKKKKACiiigAooooA+S/+CoVpJcfsl6vImNsGp2Uj5Pbzdv8ANhX4wV9Nft5fHvxf8TPj14y8P6jqV5beG9B1ObS7LRlkZLcLA5TzSgOGZ2UvubJwwAwAAPmWg0Wx/R3beMNBvIVmt9b06eFs7ZIruNlPODgg1kap8X/AeiBjqPjbw7YBc5N1q0EeMdfvOOnev526KBcp+/15+1b8GbFlWX4qeD2LDP7nWreUfiVc4qO3/az+C1zMsSfFPwkGboZNXhRfxZmAH51+AtFAcp/QVF+0r8IZ5Ujj+KngmSRyFVF8RWZLE9AB5lfI/wDwVR+I3hPxj+zz4ftdA8UaNrd1H4ptpXg03UIbh0T7JeDcVRiQMkDPuK/K2igLHr37In/J0Pwu/wCxhs//AEatfvrX83/hrxHqXg/xDpmu6PdPY6rptxHd2tzHjdFKjBlYZ9CBwa/oc+G2vX/ir4d+Fta1S2Wy1PUtKtby6tkBAimkhV3QZ54Ykc+lASOkrK8UeKNJ8FeH7/XNd1C30rSLGIzXN5dOEjiQdyT+AA6kkAc1q1+PX/BRr9rO5+MPj+58BeHrsr4J8O3JjlMTcaheplXkJ7ohyqDocM3OVwEpXOz/AGlP+CqHiHxDfXOi/CSL/hH9GQlDr93CHvLkdN0cbArEp56gv0PyHivhTxN4r1rxpq82q+INXvtc1OX/AFl5qNw88rexZiTjk1k194fsb/8ABNyf4saLZ+NfiVLe6N4bucS2Gj2/7q6vo+oldiD5cTdgBuYcgqNpYL0R8H0V/QP4U/Zp+FngnwxeeH9F8B6JZ6Xe27Wt2htVkkuYmGCssr5kcf7zGvkT4lf8EhvDOs6tNeeCfGt34btZG3DTdRtPtqR57JIHRgB23bj6mgXMfCH7Pv7Ufj39mvW5L3wnqKvYXBzd6NfhpbK59CyAgqw7MpDds4yK+7fh5/wV98MX4hg8beB9S0eXhXu9GuEu4ie7eW/lso9gXP1rjLj/AII6aymnzvb/ABPsZb5f9TBJo7pE/wDvSCYlfwU18n/Hf9kT4m/s7OZ/Feh+ZozOEj1zTHNxZMx6AvgGMk9BIqk84BoHoz9p/hB+0H8Pvjvpz3fgnxNaay0Sh57QZiuYB0+eFwHUZ4zjB7E16LX85Pgnxvrvw58Uaf4i8NancaPrNjIJYLu2bDKe4I6MpHBU5BBIIINft5+xv+0/Z/tQfC5dWkjisvE+mOtrrNhEflSUjKSoCciOQAkZ6FXXJ25IS1Y96oorH8W+LtF8B+Hb7XvEOp22j6NZJ5lxe3bhI4xnAyfUkgADkkgDk0En5y/tQ/8ABTjxr4K+MGv+FPANho0Ok6DdtYy3t/A9xLdTxttlxh1VU3BlAAJOCdwyAPWP2bv+Cl3hTx14B1y++KFzp/g7W9ECM/2csYtRR84+zxEtIXBUhkG7AIbOM7fys+Jl5Z6j8R/FV3p98uqWFxqt1Lb3qI6C4jaZisgDgMNwIOGAPPIrmaDSyPuj9oz/AIKkeMvHN3caV8Mlk8F+HwSv9oyIr6jcjnnJysIPHC5YY+/2r5Pm+OXxHn1NdRk+IHih9QU5W6bWbkyg5zw2/IrqfgT+yh8Sf2ibsf8ACJ6Ew0lX2Ta3fkwWUR7/ALwjLkd1QMw9K+gfi3/wSq8b/Dz4czeI9D8R23jLVbNDLeaJZ2LxSeWB8xgYuTMR127VJA4ycAgaI9D/AGF/+Ch2u6z4t034e/FLUV1KPUXFvpfiK4wsyTHhIZyMBwx4Vz8wYgEsDlfo79r79ujw9+y+INFtbAeJfGl1EJk01ZvLitYzwJJ3AJGeSqAZIHJUYJ/FCKV4ZEkjdo5EIZXU4KkdCDW1448ba38R/FmpeJfEd/LqmtajL5tzdTH5nOAAPYBQFAHQACgLH1zP/wAFafjI9+Zo9H8IRwZyLY2FwVx6E/aN36j8K+mf2a/+CoPhj4p61aeHPH2mReCtauWWK21GOcvp9xITgKxYboSSQBuLL6sOAfzj+G/7LnxU+Lvha98R+EfBWoazotpu33cZjjEhXO5Yg7KZmGCCsYY54xmvL5YnhkeORGjkQlWRhgqR1BFAWR/SfRXxz/wTP/aKu/jF8Irrwxr10brxH4SMVt58rZkuLNgfJds8ll2OhPoqEnLV9jUGYUUV+dn/AAUm/bSuPDRu/hJ4Gv2h1GWMDxBqls+GgRh/x6Iw6MykFyOgIXqWABpXO1/ap/4KYeHvhLf3nhj4fW1t4u8UQFori/lcnT7OQcFcqQZnHcKQo/vEggfnH8S/2q/iz8W7qaXxH461ea3lzmwtLg2toB6eTFtQ8cZIJ9Sa4v4dfDnxH8WPF+n+GPCmlzavrV822K3iwMAclmY4CqByWYgAV+nHwQ/4JPeC/D2nwXnxN1K48V6u4DSadp8z2tjF6rvXEsn+8Cn+73oK0R+VcGoXVpeC7guZobtWLCeOQq4J6ncOc8n86+ivgX+358WPgrqNskuu3HjDw8hAl0fXZ2mBTpiOZsvEQOmCVHdT0r9HPGv/AATX+BPivRZLSx8MT+GbzaRFqGl383mIccErIzo3bqufcV+W37UH7L/ib9l3xwmi606ajpV6rTaXrMCFIruNThgVOdki5G5MnG4HJBBIO6Z+0XwB/aA8K/tG+A4PE/ha4fYG8m8sLjAuLKbAJjkA+uQw4I6dwPS6/B79j79ou9/Zu+MWm62ZpD4bvmWz1u0XJWW2Y/f293jJ3r34I6Ma/dy3uIry3ingkWWGVQ6SIcqykZBB9CKCGrEtfIv/AAVJ/wCTT9Q/7C1l/wChGvrqvkX/AIKk/wDJp+of9hay/wDQjQC3Pxmr+lOv5rK/pToKkFFFYvjLxfpHgDwrqviPXrxNP0fTLd7q6uJOiIoycDqSegA5JIA5NBBR+JPxN8M/CLwjeeJvFurQaNo1qPnnmJJdj0RFGWdzg4VQSfSvy9/aB/4Kn+NvGl5c6b8NYB4M0HJRdQmRJdRnX15ykQPooLDrv9PB/wBq79qjxF+0/wCPJNQvXksfDNk7po+jBvlt4yfvuAcNKwALN+A4Arf/AGVP2H/Gf7Tk41ONx4c8FxSmObXLqMsZWH3kt48jzGHQnIUc5ORtIWlbc8R8VfETxV46uXuPEfiTVtenkOWfUr2Scnv/ABsfak8JfEHxR4CvUu/DXiLVdAuUbcJNNvJIDn32kZ6dDX7E+Bv+CaPwK8IacIb/AMPXfiq8xh73WL+XcfXCRNGg5H93PvXlH7SP/BK/wvrWh3msfCTzdB12FDIuhXVy0tpd4GdiPIS0TnsWYp0GFHIAujiP2TP+Cn+orq1l4V+MU8VzZTssNv4qSNY3gY8D7SqgKyf9NFAI6sGyWH6ZwTxXUEc0MiTQyKHSSNgyspGQQR1BHev5u9V0u80TUrvTtQtpbO/tJWgntplKvFIpIZWB6EEEEe1fqd/wSy/aTufG/hW/+F3iC7M+p6BCLnSJZWy8llkK0WT18piuP9lwOi0A0ffVFFFBBn69r+m+FtGvdX1i+t9M0uyiae5vLqQRxRIBkszHgCvzk/aE/wCCscqXd1o/wi0mJoUYp/wkesRE+Z/tQ2/GB3DSde6CuZ/4Ku/H3U9V8fWXwp066e30PSreK+1SKNsfarqQb41f1VIyjAf3pCSPlU18U/C74YeIvjH450vwl4WsTf6xqD7Y0J2pGoGWkdv4UUZJP5ZJAoLS7nU+Nf2p/i98Qp5JNc+IviG4WQ5a3t717a3z/wBcYtqD/vnvXK23xX8b2U6zW/jHX4Jlztkj1SdWHbqGr9NvhV/wSV8B6Fp9vP4917U/E+q4DS2+nuLOyU91HBkb03blz/dHb0S9/wCCYvwDurWSKLw/qdnI4wJ4dXnLp7jezL+YNAXR+a/gL9uz45fD64ie18f6lq9uh+a211hfpIPQtLlwP91gfevvb9lj/gpnoHxc1iy8K+P7C38JeJbt1htL63cmwvJCcBPmy0LEnADFlJ/iBIB+b/2vP+CbV58FPDN5408B6nd+IvDNkDJf2F8qm8soh1l3KAsiD+LCgqOeRuI+HgSpBBII6EUDsmf0o0V5b+y54o1Txr+zr8O9a1tpJdVu9Ft2uJpc75mCBfMOepcANnvur1KgzCvHf2jP2qPA37M3h9LzxNeNcatcoWsdDsiGuro884J+RMjBdsDggZPB9I8a+KrXwL4N17xJfBmsdHsJ9QnC9THFG0jY/BTX8+3xZ+KOvfGb4gaz4v8AEdy1zqepTGQrk7IU6JEg7Ii4UD0HPJJoGlc+jfjD/wAFOvi78RrqaDw7dW/gHRmJCQaWokuiv+3cOM594wn0r521b40fEHX7o3OpeOfEl/cN1ludWnkb8y9e2fsjfsJ+Jv2no5NcuL9fDPgq3mMLam8XmzXUg+8kEeQDjoXYgAnjcQQPvjw9/wAEtvgZo+npBfWGta7OAN11e6o8bE9+IQij8qCtEflHoPx6+JXheXzNI+IHifTmzki31e4RW6ZyA+D0HX0HpX0P8Jv+Cofxe8B3NvD4lls/HekqQHi1CJYLrb6JPGBz7ur19h+Nv+CVHwc8QadJHoUmt+Fb7b+6ngvDcxhvV0lyWHsGX61+aH7R/wCzj4n/AGZ/Hz+G/EQS6gmQz6fqlupEN7DnG5c/dYHhkPKnuQQSD0Z+0X7Ov7TPgz9pjwm+seF7l4by2KpqGkXeFubNz03AEhlODtccHB6EED1qvxL/AOCb3ivVfDn7W3hK00+aRbbWEurG+gXpND9nklwR/svEj/8AAfrX7aUENWCiiigQUUUUAFFFFAHxl/wVf/5Netf+xhtP/RU9fnB+xpZ/b/2qPhfFv2bdcglzjP3Dvx+O3H416L/wUD/aL8Y/Ez41eKfBt7ey2XhLw5qclnaaPEdsTvESn2iT++7fMQTwqkAAck/Ldlf3OmXcV1Z3EtpdRHdHNA5R0PqGHIoNEtD+kuiv53bP4x+PtOVltPHHiS1VjlhDq1wgJ98PW9pX7UPxh0Zk+yfFHxgixjCxvrdxJGB/uM5X9KCeU/oEor8Q/DX/AAUZ+Pvhvah8ajVoV/5Zanp9tLnjHL+WH7f3q9F0b/grZ8XrG4Q3+h+E9Tt9wLqbO4ikK9wrLPgE+pU/SgOVn670V5d+zd8fNI/aR+Fen+MtJtZdOaSR7W8sJm3ta3CY3puAAYYZWDYGQwyAcgeo0EhRRXnvxx+OvhL9nvwRP4n8XXxtrYHy7a1hAa4vJcZEUSZGWPqcADkkDmgD0KvJ/Hv7Vvwh+GVxLbeIviDolneQkiW0huPtNxGR2aKEO4PsRX5N/tIft7/Ej4/3d3Yw30vhLwg5Kx6JpcxUyp/08SjDSn1HCcD5c81zHwX/AGMfi18d7WO/8N+GJLfRHxt1fVXFrasD3Qt80g941YCgq3c/URf+ClH7PjXZhPjWdIwT/pB0a92H8BDu/SvS/A/7U/wj+I0iReH/AIh6BeXMhwlrLdrbzt9Ipdrn8BX46ftF/scfED9mKw0jUPFf9l3mm6k5hivNJuWlRJQu7y3DojBsAnIBBwea8LoHZH9KQO4Ag5B6Gvyf/wCCvv8AyW3wb/2Lo/8ASmavlD4f/tC/Ev4WBE8KeONb0a2TG20hu2a346fuWyh/75ql8U/jN4z+NmsWmq+Ntdm1/ULSD7NBNNFHGUj3FtuEVR1Yn8aASsfcf/BHORx4h+KKBiENrp5K54JD3GD+p/Ov06r8pv8AgkBfrH8XfHNltG6bQ0mB3cgJcIOn/bQfl71+rNBL3CsDx3430f4beDtY8Ua/dCz0fSrZ7q5mPUKo6KO7E4AHckDvW/X50/8ABWz45LY6F4f+FWm3P+kXzDVtXVDyIUJFvG3+84ZyOo8pD0NALU+QP2hv2y/H3xx+Il1rltrmreGdDicDTNG0+/kijtkX7rNsIDSHG4t6nAwABX3v/wAEwv2jPGPxn8JeKvD3jC8uNcn8NtbNbazckvNJHN5v7uVzy7KYshjkkE5PAr8jFVpGCqCzE4AAySa/b79gb9nu4/Z/+BNpBq8HkeKNel/tTU42HzQFlAigP+4gGR2Z3oKdrH0nXyn/AMFNtDvNY/ZJ8QTWjME0++sru4RcfPF5wQg8dA0itxj7tfVleT/tYaE3iT9mf4n2KAmQ+H7yZFHVmjiaRR+JQCglH4CV+53/AAT/ANT/ALW/Y/8AhxOWZtlrcW+WGD+7u5o8f+OYr8Ma/bH/AIJp3Uk/7Hng9HOVguL+NBjoPtkzfzY0FSPqKiiiggK+Z/2hv2//AIY/AG5udIN3J4s8VQEo+j6QwIgf0mmPyRnrlRucd1rwT/god+3XeeE72/8AhX8OtQa11VF8vW9dtZCHtSRzbQsOkmMb3Byudow2dv5hoklzKqIrSyyNhVUZZiew9SaCkj7e8a/8Fa/ilrU7r4d0Hw94atCcpvikvJwPQuzKh/79iuE/4eZ/H/8A6Gmy/wDBPa//ABFa3wZ/4Jj/ABY+J9jb6nra2ngTSpgGX+2NzXjKe4t1GV+kjIfavbf+HNw+zrn4tkT9T/xTmV6dP+Pr1zz+lA9DzPwl/wAFafixpE6jXNE8N+ILXOWxbyWs3Xs6uVH4oe1fVvwX/wCConwt+JN3Bp3ieG5+H2qS4AfUZBNYlvT7QoG3vzIiL718e/Fz/glv8V/h7p0+peHprDx5ZQgs0Gmbor3aOpED8N9EdmPYV8eXNtNZXMtvcRSW9xC5jkilUq6MDgqQeQQQRigLJn9I9rdwX9tDc200dxbzKHjmiYMjqRkEEcEH1qavxd/Yi/bZ1v8AZ+8U6f4b8Q381/8ADe9m8qe2mO86azn/AF8JPKqCcug4I3EDd1/Z6CeK6gjmhkSaGRQ6SRsGVlIyCCOoI70EtWJKKKyfFfirSvA/hrU/EGt3ken6Rptu91dXMp+WONRkn3PoByTgDrQIreOvHvh74Z+GLzxD4p1e20TRrRd013dNhR6AAcsx7KoJJ4ANfnV8a/8AgrheveXGn/C3w1BFaIdq61r4LvIO5S3QgJz0LM2R1UGvlX9rT9qnX/2nvH8t/cyTWPhWydk0fRi/ywR9PMcDhpW6secZ2g4Fch8EvgB43/aD8TnRPBejtfyRBWuryU+Xa2iE8NLIeF6HCjLNg4BxQWl3PQdb/wCCgXx+16WRpfiHd2qOeI7GztrcKM5ABSMH9c+pqbQv+Chfx+0GWNk8fz3sacGK/sbacOPQlo934gg+9fXPw7/4JA+HLWzhl8c+ONS1C8IDSW2gxR20SH+6JJVdnHvtQ+wriv20P+Cengz4LfA+88ZeBDrt3f6beQtepfXKToto25GYKsanIdojnPA3fUAXRd+Df/BXS+jvILL4n+FYJrRjtbVvD2Ukj9C0EjEN7lXX2U9K/QHwz8X/AAp45+Hk3jXwxrFtr2gx20lyZ7VjkbELMjKRuRwByrAEdxX88Feo/AX9obxV+z54kn1DQbgz6bfRNbano87H7NexEEEMOzjJ2uBkH1BZSA0ZvxN+Onjf4t+ML/xF4h8Q6hcXd1KzpCty4htkJJEUSZwiL0AH1OSSa/TX/glT8QfGfjv4UeKk8T6xd63pumalHa6bPfStNNHmLdLH5jZJUZjIGeNx6DFfkXX7hf8ABPLwNF4G/ZN8GAJtutXWXV7hgMb2mkOw/hEsQ/CgHsfSNfnl/wAFFv2KPGvxY8b2/wARfAdqNemayjs9Q0cSKk6mMttli3EBwVIBXO4FQQGydv6G0UEp2PwLP7IfxrUkf8Kt8U8f9QyX/Csvxz+zZ8T/AIaeGf8AhIPFXgrVdC0YOkZu72IIoZ/uqRnIJ9CK/oIr5F/4Kk/8mn6h/wBhay/9CNBVz8Zq+mbL/gnL8etT0S11Sx8JW15b3UMdxCqavaK7o4BBw0gxwc8kV8zV/Rx4Js107wZoNqjFkg0+3iUt1IWNRk/lQNux+Ifif9g/49+ErM3V98NdTniAzt0yaC/k/wC+LeR2/Ss74Zfsb/F/4o+JLTSrLwLrWkwyyhJtT1mxls7S3XPzMzyKM4HO1csewNfvRRQTzGb4c0ZfDvh7S9KSQzJY2sVqsjDBcIgXJHvjNaVFFBJ+EH7aXxf1X4w/tE+MLy9vHm03S9Qn0vS7feTFDbwuYwUHQbypkb1LHtivu/8A4JF+J9S1T4M+LdHu7qS4sNL1hTZxyMW8kSRAuq56LuXdtHGWY9zX5c+Or3+0vG3iC72eX5+o3EuzOdu6RjjP41+kH/BHR2Phj4nrk7ReWBA7Z2Tf4Cg0ex+i1FFMllSCN5JHWONAWZ2OAoHUk0GZz/xB+Ifh34V+Er/xN4p1SDR9Gsk3y3M7dT2VR1ZieAoBJPAFflj+0Z/wVD8bePru60n4biTwT4d3FBf4VtRuV9S3Ih+ifMP7/avOf26v2rrv9o74lTWOl3TL4D0OZ4dLgQkLcuPla6cdy3O3P3UwMAls/MoBYgAEk9AKC0i5rOt6j4i1K41HVr+61PULht813eTNNLI3qzsSSfcmqNfoz+yR/wAEw4fEuiWXi34vC8tYbpRNa+F4HMEpjPQ3Tj5kyOfLUqw4ywOVH3dF+zT8LLbwLqPg638CaJa+HtQi8m7tbe1WNphkEFpBhywIBD7twIBBBAoHc/n4r3T9nL9sf4hfs0TyQeH7uHU9AmbdNoWqbpLXcerx4YGN/dTg/wAQbFfZPjr/AII+aRe6pLceEPiFdaVYu+VstW08XTRg9hKjpkDsCucdTkc8nqv/AAR28QQ6RJJpvxL0271QH5La60qSCBh7yrI7D/vg0BdHpHw7/wCCu3gjWDDB4z8Iat4bmbCtc6dKl9Ap/vNny3A9grEdOetfYvwt+M3gn41aG2reCvEdnr9mhAl+zsVlhJGQJI2AeMn0YCvw0+OH7MvxE/Z51GODxnoElpaTNtt9UtmE1nOeeFlXgNwTsbDYGcYrnPhV8V/E3wX8a2HirwnqT6dqto3bJjmT+KKVejo3QqfqMEAgFbsf0R0V5T+zN8f9J/aR+E+m+L9NQWt0SbXUtP3bjaXSgF48915DKe6sucHIHq1BB89/tvftKXv7MnwdXXNGtYLvxFqd6mnaet2paGJirO8rqCNwVUIAyPmZc5AIr5E/ZW/4Kc+LdU+I+meG/irPpl3oeqzC3TWkhS0exkbhGk24QxZwDkAjO7dgYPbf8FhrmNfAHw6gLYmfU7mRVweVWJQTn/gS/nX5a0FpXR+kP7TX/BVS9/tC70D4OwQxWsTGN/FF/DvaU+tvCwwq+jSAk/3Bwa+IfF37Q3xO8d3Dza94/wDEWoljnyn1KVYl/wB2NWCr1PQCsX4bfDHxN8XvF1n4Z8I6TPrOs3WSkEOAEUdXdjhUQZGWYgDIr9H/AIIf8EldA0lLfUPijr8uu3WAzaPozNBaqeMq8xxI46/dEf1oHoj81dO8e+JtHuBcWHiLVrGcdJba+ljb16hga98+Ef8AwUQ+NHwsu4FufEj+MdJQ/vLDxFm5Zx7Tn96px0+Yj2NfqQ37EPwKbR/7MPwy0T7NjbvCOJ+mP9du8z8d1fDX7cf/AATy0b4O+Cbr4g/Due8Oi2Uif2lo15J5xt43YIssL43FQxUMrbiAd27ANArpn3P+y9+1n4R/aj8NTXejb9L1+xVf7R0O6cGaDPR0I/1kZPAcAe4UkCvb6/n0/Z7+NOqfAD4s6F4z0wu62cuy8tEbAurViBLEe3I5GejKp7V+/PhzxBYeLPD+ma5pVwt3pmpW0d5a3CfdlikUOjD6gg0EtWNKiiigQUUUUAFFFFABRRRQAUUUUAFFFFABRRRQAUUUUAFFFFABRRRQAUUUUAFFFFABRRRQAUUUUAFFFFABRRRQB+dH/BTf9k7w3b+GNa+NOkS3FjrYntY9Ts1wba53usQmxjKPygPODjOASSfzDr91P299MGr/ALIfxJgIUhLKG4w5IH7u5ik7d/k496/Cug0Wx+0fwe/YI+CMvwu8H3ereALa91i40mzuL24ub25dpbhoUMjEebtGWydqgLzwMV6HD+xR8DIJUkX4Y6CWU5AeEsPxBJB/GvVfB9tHZ+EtEt4V2QxWMEaLknCiNQBk1sUEXPFLr9i34G3cxlf4Y+H1Y9orfy1/75UgfpWZcfsFfAK5maV/htpwZuojuLhF/BVkAH4V79RQFz59/wCGAvgB/wBE3sf/AALuv/jtfHf/AAUs/Zm+HfwU+HPhHWPA/hi28PzXOrPaXTxTzO0imFmUYdmGAUPp1FfqNXwp/wAFeYFb4DeEpzKquniWNBF/EwNrcEsPYbR/30KAW5+avwCtdN1D45/Dy01m0hvtIufEOnwXltcIXjkhe4RXDKOo2k8foelf0KAbQABgDoK/nX+FV1JY/FDwfcxN5csOs2ciOQDtInQg88dq/opoKkeN/tgfFOf4N/s4+NvEtlN5Gpx2f2SxcHDLPOwhR19137/+AV+CRJYkkkk9Sa/Xv/grTqM1l+zNpEMTYS78T2sEoyeVFvdSY/76RevpX5BUBHY+p/8Agnp+zVD8f/jH9v1u1W58IeGBHe6hFIMpcyknyLcjuGKszDoVjYH7wr9qlVY1CqAqgYAAwAK+Xf8Agm78MI/h1+y5oF48QTUfEskms3LEclXO2EZ9PKSNvqxr6koJbuFFFFAgqlrOjWHiLSbzS9Us4dQ068iaC4tblA8csbDDKynggg9Ku0UAfhB+2h8CbX9nn4+a14a0veNBuETUtMWRizJby5xGSeTsdXQEkkhQSck13H/BNX4qTfDr9p3R9MknKaV4oifSLlC3y+YRvgbHdvMVVB7CRvWuq/4K03wu/wBpnSYgoX7N4ZtYSc53ZuLl8+338fhXzb+znNcwftBfDKSzG66XxPpnlL/eb7VHgfj0oNN0f0H18ef8FSPBnibxh+zjbN4etZ7630zWIb/U7a2Qs/2dYpV34HJVWdSR2HzHhc19h1V1Oz/tLTbu03+X58Lxb8Z27lIzj8aDM/m2r7y/4Js/sh+DfjdpuueOPG1lNrFnpWoLYWemM221lkEayO0uOXwHjwuQOTuDZGPg2v2g/wCCX+hrpP7JWjXSqVOqalfXZJBG4iUw568/6kD8KDR7H1Vp2m2mjWFvY2FrDZWVugjhtraMRxxIOiqoAAA9BVmiigzP57/2gvHOhfEr4z+LvE3hrR4tC0PUb95rW0hBUFenmFT91pCDIVHALkCn/s8fCeT44fGrwl4IWRoYdVvAtzKnDR26KZJmX/aEaPj3xXQ/ta/s93n7Nfxkv/C808V1p11H/aWlTRtlms5JJFjDjs6mNlP+7kcEV65/wSt02G+/apjmkGXs9EvJ4uOjExx/+gyNQadD9fPDHhrTPBnh7TtC0Wyi07SdOgS2tbWEYWKNRgAfl16nvX4zf8FJ/AOneA/2qdcbTYkgg1u1g1iSFBhVmk3LKfqzxs593NftbX4v/wDBT+8W5/a21uMKVNtp1jEST1JhD5/8fH5UEx3NX/glV4nl0T9qD+zVkKwazo11bNHzhmTZMp+o8tufc+uD+xdfjb/wSu0htR/aqhuFjDjT9FvLlmK52g7Is+3MoGffFfslQD3PLP2m/jVb/AD4KeI/GMux722h8nT4H5E13J8sSkdwGO5v9lWr8DNY1e98Qate6pqVzJe6hezPcXFzM255ZHYszMe5JJP41+iv/BYL4jyNqHgLwDDJiJIpdduo/wC8zFoYD+G24H/Aq/N8HaQfSgaR+2H7Af7M1h8B/g9p+rXlojeM/EltHe6jcuo8yCJwHjtVPYKCCwHV89QFx9Q1+JNj/wAFJv2g7Pdv8bQXQIAAm0axAX6bIVq0f+CmXx/II/4SqyHv/ZFr/wDG6BWZ+1lfMX/BRz4fWfjr9lTxTdTQq9/oBi1Wzl2gmNkkVZOfQxPIPyPOK/NDVv8AgoH+0DrMXl3HxHu419bSwtLduoPWOFT2rzjxR+0B8TfGlpPaa78QvE+rWU6GOW0utXneB1IwQYy+0gjrxzQOx5/X7g/8E9PiTL8Sf2VvCclzJ5t9ook0Sds54gOIh/35aKvw+r9XP+CQN1ct8HPG9u6sLOPXhJGxztLtbxhwO2cLH+Y9qBvY+96+Rf8AgqT/AMmn6h/2FrL/ANCNfXVfIv8AwVJ/5NP1D/sLWX/oRoIW5+M1f0g+HHaXw9pbuxd2tYizMcknYOTX831f0f8Ahcg+GtJIOQbSHB/4AKCpGpX5mf8ABWT9oGaXUNJ+EWk3G22iSPVNbMbcvIc/Z4G9gP3pHfdEf4a/TCSRYkZ3YIijLMxwAB3Nfzz/ABu+Is3xb+Lvi7xhM7N/a+pTXEQfqkO7ESc/3Ywi/wDAaBI6X9lX4FzftEfG3QfCG6SHTHZrvU7iL70VpHgyEHsW+VAezOtfvJ4c8OaZ4Q0Gw0TRbGHTdKsIVt7W0t12pFGowFAr+fn4Q/G/xr8B/EF3rfgXWRoeqXVqbKa4+yQXBaEurlcTI4HzIpyBnjrXtUP/AAUv/aAjiRG8W2kpAwZH0e0y3ucRgfkKBtNn7XUV+Jl5/wAFKf2g7pVEfjS3syDkmHRrIk/XdE1cdr37bXx08SIy3fxN12EMCD9glWzPf/niqY6n9PQUC5T1z/gql8OrPwd+0fBrNhAIIvEulRX1wFXCm5R3icjjHKpEx75Yk9efEP2TfiVL8Jv2ivAniJZTDapqUdreYOAbaY+TLkd8I5YA91HpmuA8V+OvEnju8ju/E3iDVfEV3GpVJ9WvZLp1BOSA0jEisRWaNgykqwOQQcEGgs/pRoqno801zpFjLcgi4eBGkBXadxUZ47c54q5QZH41/wDBUnwLd+Gf2pL3XJImFn4k061vIZgDtZoo1t3XPqPJUkDs6+teefsYftKWH7L3xWufE2qaDJrthe6e+mzC2cJcQK0kcm+Pd8rHMYBUlc5+8MYP68/tM/s1eGv2nfAJ8P64zWV/bMZ9M1aFN0tlMRgnGRuRgAGQkZAHIIUj8mvi7/wT9+M/wnv7jb4Xn8WaShJj1Pw4pu1dfVolHmoQOuVx6E9aC076H6JaD/wU/wDgNrCI13req6GW6rf6TMxX6+SJB+Wetdbp/wC3/wDADVBH5PxHsk3nA+0WV1B+e+IY/GvxH1jwjrvh9pF1TRdR01o/vi8tZIivOOdwGOeKyKA5Uf0D+G/2h/hN8Rj/AGdpHj7wvrEt0uz7B/aMJllVhgr5THcwOcEY74rx6b/gmT8CZvFb6ydE1JYGl806QmoutnnOcAD5wvsHxjivxZr66/ZC/wCCgHin4D6lZeH/ABXdXXib4fsyxNBM5kudNXpvt2JyVA6xHjj5dpzkC1tj9kNO0610jT7WxsbaKzsrWJYILaBAkcUagKqKo4AAAAA6AVZrP0DXtO8U6JY6xpF7DqOl30K3Ftd27ho5Y2GVZT3BBrQoIOM+M/g+b4g/CHxt4Yttv2rWNFvLCAt0EkkDoh/BiDX88lxby2lxLBPE8E8TFJIpFKsjA4IIPIIPav6Tq+CP2y/+Cbh+KviLUPHXw1ntdO8Q3rGbUdFuj5dveSn70sT9I5G6sG+Vic5Uk5Ck7HnX7Hn/AAUc8DfCP4R6F4B8X6BqdgdIEkUOpaVGs8MyvK0haRCysrZc527gevGcV9Qab/wUk/Z8v1XzPG8ti7EAR3Oj3uefdYWUfnX5J+Nv2a/ip8OrqSDxB8P/ABBYbM5nWxeaA467ZowyN+DHrXnl3ZXFhL5d1by20mM7JkKnHrg0Dsmfuxpf7cXwI1dgsHxM0aMk7f8ASjJbjOM9ZFXj3q/8QfAPwj/bE8GDTL3UNK8Yafay+bBfaHqUcstpIRglJI2O3I4IOQe44GPwQrY8KeLta8Da9aa14e1W70bVrVt8N5ZSmORD9R29QeD0NAcp+43wG/Yt+F/7O2sS6z4X0u6uNckiaEanqlyZ5o4z95UGAq56EhckcZ617rXxb+wn+3knx7Efgnxu8Fn4+hjLW11Goji1aNRliF6LMACWUcEAsoABA+0qCWFFFFAgooooAKKKKAPyx/4K4fDXwv4W8XeDPFWmaebPxF4l+1jUpon/AHc4t1t1R2Xs+JcZHULzzzXy3+yd8Drf9oj446H4Lvry4sNLuUnuLy5tNvmxxRxM3ybgRksFXJBxuzg4xX1J/wAFhNU874k/D7Tc/wDHvpM9xjH/AD0mC9f+2X+c1i/8EidCW8+O3ivVmG4WPh54V56NLcQ8/lGw/GgvofUdh/wSq+CFmjCUeJL4kABp9TUEY/3I161T1/8A4JPfBrVIWFhfeJ9Gmx8rQX8cq556iSJs9exHQV9o0UE3Z+ZXi/8A4I8X8ZaTwt8R7a4BPFvq+nNEVH/XSN2z/wB8CvPj/wAEkPjAuoRQnX/BzWzn5rlL25IQe6m3BJ9h+Y61+u1FA7s8m/Zh/Z+039mn4T2Xg6wvH1KfznvL+/dNn2m5cKGYLztUBUUDJOFGSTmvWaKKCTF8aeL9K+H/AIT1bxJrl0tlpGl2z3d1O38KKMnA7k9AOpJAr8If2mv2ide/aU+Jl54l1Z5LfToyYdK0vfmOyt88KB0LtwWbufYAD7r/AOCt/wAaJdH8MeGfhlp87RSas39ramqNgtbxsVhQ+qtIHb6wrXyT+wb+zxF+0H8c7K21W2+0eFNDQalqysPkmVTiKA/9dHxkd0V8UFrTU+kf2Bf+Cf8AY63penfEz4naf9qtrjbcaN4euV/dyR9VuLhT94HqsZ4IwWyCBX6XxRJBGkcaLHGgCqijAUDoAKI41iRURQiKMKqjAAHYU+glu545+0z+y/4a/aj8LaZoviLUNS0wabdG7t7jTJEDbipVlYOrAgg+mQQOeoPH/C7/AIJ6fBL4ZWkav4Vj8W3w5e+8SkXZfvjyiBEB9Ez6k19J0UCPN7/9mz4Tanph0+4+GfhFrPGBEmiWybOMZUqgKnk8jBr8nP8AgoV+zb4c/Z1+LGmQ+EvMttB1yyN5Fp8sjSG0kVyrorNklD8pG4kjJGcYr9q6/K7/AILBzI3xO8ARBwZF0eZmXPIBnIB/HB/KgpbnJ/8ABJW8+y/tM6vFs3fafDF1FnONuLi1fPv9zH41+vtfjz/wSg/5Oguv+xeu/wD0bBX7DUA9yhrut2fhvQ9Q1fUZ1ttPsLeS6uZ26RxIpZ2P0AJr+fb45fFW/wDjb8WfE3jXUNyy6tdtLFE3/LGAAJDH/wABjVF/DPev1i/4Kc/E5/AP7Md9pdrMYr7xPexaSpU/MIeZZj9Csew/9dK/GKgcT7h/4Jf/ALNdv8TviFd/ELX7VbjQfCsyLZQyrlJ9QIDKfcRLh8f3mjPTNfrlXhn7FHwlX4N/s2eD9GkiEWp3lsNV1A9zPPiQhvdFKR/9s+/Wvc6CW7hXPfEKwOq+AfE1kAhNzplzCBJ907omHPtzXQ1BfWiX9lcWsufLmjaNtpwcEYOPzoEfzZ1+0n/BMS7S5/ZG0CNQwa3v76J89CfPZ+PwYfrX4t1+w3/BKjxNpep/s1yaNbX0M2q6Zqtw15aKf3kIkIaNiPRgDg9DtI6g0Gj2Ps2vIf2r/jWvwA+BPiXxbGVOqRxC00yNhnfdynbGcdwuS5HcIa9er81P+Cwnj2Xf8PfBUTkQ4uNYuUz95uIoT+A8/wD76oIR+b99fXOqX1xeXk8l1d3MjTTTzOWeR2OWZieSSSSSa/VX/gnF+xlYeDfC+mfFTxjp63HijUkFxo9pcpkadbn7k20/8tZB8wP8KlcYJavz0/Zh+Fy/Gb4++CfCMyeZZX1+r3ijvbRAyzDPbMcbjPqRX7/RRJBGkcaLHGgCqijAUDoAKCpMfRRRQQFfnN/wVY/Zw0z/AIRyy+Lmh2CWupQXEdlrpgUKJ434infH8SviMt1IkTPCiv0ZrmviR8PtG+K3gTW/CPiCA3GkavbNbTqpwy55V1PZlYBgexUUDWh/OjX7x/sSa9e+Jf2Uvhpe6g5luV0sW249SkLvDHn/AIBGvNfFt/8A8Ee/EC+KVSy+IWmv4bMuTPPZyLeJHnoIwSjMBxneoPXA6V+kfgLwVpnw48FaH4W0aNotK0ezisrdXOWKIoUFj3Y4yT3JJoG2b9fnL/wVp+PMunaboPwn0q5KG+VdW1ny26xKxFvC2OxdWkIP/POM9DX6NV+Bv7XfxDf4oftJ/EDXTMZrc6pJZ2rE8eRAfJjwOwKxhvqx70AjjPhP8M9X+MXxG0DwboSBtS1e5W3R3BKRL1eRsc7UQMx9lNfvT8Evgx4c+Avw703wj4ZtRFaWq5muWUebdzH780h7sx/ADCjAAFfAP/BIT4WRXmt+NfiFdwB2so49GsHYZ2vJ+8nI9CFWEZ64dhxnn9OqAbCobu0gv7Wa2uYY7i2mRo5YZlDJIhGCrA8EEEgg1NRQSeGav+w98Cda803Hwz0WPzG3N9jWS2wfby2XaPYYFfHv7YP/AATR8P8AgfwDrnjv4Z3d7bx6RC15eeH7yQzp9nUZkeGQ/ONigsVctkBsEEAH9Na5H4vTQW/wn8ay3Kh7dNEvWlUruBQQPkY78Z4oGmfztV+6v7BviuHxf+yZ8O7mJhvtLFtOkTurQSPFz9Qin6MK/Cqv1t/4JGarcXXwB8T2Mr74LTxHIYc5yoe3gJH0yCfqTQVI+5qKKKCAr5F/4Kk/8mn6h/2FrL/0I19dV8i/8FSf+TT9Q/7C1l/6EaBrc/Gav6UIokgjSONFjjQBVRRgKB0AFfzX1/SkDuAIOQehoKkLRRRQQFFFFAH83/ib/kZNW/6+5v8A0M1+mn/BHizWPwL8R7oMS8upWkRXsAsTkH/x8/lX5l+Jv+Rk1b/r7m/9DNfqT/wSBtY0+D3je5APmya8sbHPGFt4yP8A0M0Gj2Pvevmb/gon8VZ/hZ+y94gaymMGo6/LHoVvIp5UTBjLj/tikoz2JFfTNfnn/wAFh9Rmi8DfDewU/uJ9Ru53Gf4kiRV/SRqCFuflxX23/wAExP2abf4qfEW78feILMXPhzwtKgtYZVzHc6gRuTPqIhhyP7zR9RkV8SV+8/7GXwwj+Ev7NXgbRfK8u9uLFNSvsrhjcXA81g3uoYJ9EFBbZ7ZRRRQZhRRRQBieM/BmifEPwvqPhzxHp0GraLqMRhubS4XKup/UEHBDDBBAIIIr8Ev2kPhC/wACfjb4r8EGVri3026BtJ5PvSW8iLLCWI43bHUHH8QNf0EV+Jf/AAUovVu/2xfGkagj7PDYRE56n7FC3/s2PwoKiei/8EnfirN4Y+N+qeCZ5z/Z/ieweSGEnj7VbgyKQPeLzs464X0r9b6/Cb9hKW4i/a3+GrWoJkOoOpwP4DDIH/8AHS1fuzQEj86P+Cxn/ItfC/8A6+7/AP8AQIK/Of4c+BdR+J3j3w/4S0kL/aOs3sVlC0mdiF2A3tjJ2qCWPHQGv0Y/4LGf8i18L/8Ar7v/AP0CCvkX9gVVf9r34bhgGH2yY8juLaYiga2P1p/Zj/ZX8I/sv+En07QkbUNZvAp1LW7lAJ7ph0UY+5GDnCA8ZySTzXtFFFBAVyfxZ0qHXPhZ4x064theQ3Wj3kL25Xd5gaFxtx3zmusrM8T/APItat/16S/+gGgD+b+v2/8A+CdPiC58Q/sheBnuiXltBdWQcnOUjuZVT6YXav8AwGvxAr9z/wBgLQ49A/ZE+HUMYXM1rNduwHLGW4lk5+gYD8AKC5H0JRRRQQFFFFABRRRQAUUUUAFFFFABRRRQAUUUUAFFFFABRRRQAUUUUAFFFFABRRRQAUUUUAFFFFABRRRQAUUUUAeIftt/8mofE3/sEv8A+hLX4N1+637eepppP7IvxJnkxtexjg+Y45kuIox+rivwpoLjsf0oRxrEioihEUYVVGAAOwp9FFBAUUUUAFfBP/BX24jX4NeCYC2Jn18uq+oW3kBP/jw/Ovvavzs/4LFX5j8KfDKy3qBNe302w43HZHCMj2Hmc/UUDW5+aXhn/kZNJ/6+4f8A0MV/SBX83/hn/kZNJ/6+4f8A0MV/SBQVI+If+CuSM/7Nnh0qpITxXbFiB90fZLwZP4kfnX5FV+0n/BTvw3Jr/wCyVrl1Ghc6TqFlfELknHmiEn8BNn6AmvxboHHY/ol+EGnw6T8JvBNjbLst7bRLGGNQMYVYEAHHsBXXV5F+yX8RLf4pfs5eAddglWSY6XDZ3YU/duIF8mUEdvnQkD0I9a9doMwooooAKKK8b/ax/aAsv2cfgzrHiaSSM61Kps9HtX5M144Ozjuqcu3spHUigD8mf+CgPjuHx/8AtYeObi1kWWz06aPSYmX1gjWOQZ7/AL0S0n7AHghvHP7WXgSExl7fTbh9WmbsggjZ0P8A38EY/Gvn+9vZ9SvJ7u6me4uriRpZZpDlndjlmJ7kkk596/Rn/gkB8MJHv/HPxDuISIo449CspCOGZiJrj8gtv/30aDR6I/TKiimsyxqWYhVAySTgAUGZ/NdX7ofsBaZ/ZP7IHw3g2GPfaTz4LZz5l1NJn8d+cds1+F9fvl+x9ZLYfsufC6JUaMNoFrLhs5y6ByefXdn8aC5HsNFFFBB+O3/BVudJf2o4VRgzRaBaI4H8J3zNj8iD+NM/4JTySx/tSsscXmI+g3iyNnGxd8Rz78gD8a4//gox4oj8T/tdeNPJfzINOFrp6EHvHbp5g/CQuPwr2z/gj94OS/8AiR4+8UOoZtL0uDT0J7G4lLkj3xa4z6E+tBp0P1Qr8OP+Chd6b79sX4iyFQm2azixnP3LKBM/jtzX7j1+B37YPiWHxb+0/wDEvUreXz4DrU9ukgOQwhPlAg+n7vj2xQTE+uf+CPPgzzte+Ivi2RMC3trbSoH9fMZpZB+HlRfnX6cV+fX/AAR7s7tPhx8Qrp/+PGXVreKI7f8AlosJL89+Hj47fjX6C0Ce5+Mf/BUTVX1D9rPVIHLFbDS7K3TPQAx+bx+Mp/WvLf2T/gDD+0p8XIPBlxq8uhxSWU9215Dbicr5YHG0svXOM5r3b/grN4Qm0b9ofSdc2k2mtaJEVcj/AJaxO6Ov4L5R/wCBV5v/AME9PiXafDL9qbwvPqEqwafrCy6NNM5wEMwHlE+3mrGCewJNBfQ+qf8Ahzno/wD0VC+/8Eyf/Hq1Yf8Agj54MV0MvxA110BG8JawqSO+Cc4/I1+gVFBF2fEOl/8ABJD4RWm1rzxB4vv35yPtltGh9OBb5/8AHq1P+HUnwT8lU87xOGDE+Z/aUe4jjj/VYxx6Z5r7KooC7PgnV/8AgkD8PJ592meNfE1nD/cult527dxGnv29PTn64+CHwT8Nfs//AA9sfB/hWCSPT7dmlluLhg091M2N8srAAFjgDgAAAAAAAVd+K3xc8KfBPwfceJ/GOrR6RpMLCNWZS8k0hyVjjRQS7HB4A6Ak4AJHnvwT/bR+FHx91+TQvC+vSLrYUyR6fqNu1tLOoGWMe7h8DJKg7gATjAzQGrPc6+Rf+CpP/Jp+of8AYWsv/QjX11Xyv/wUzs/tP7IPimTyvM+z3dhLuxnZm6jTPt9/H/AqAW5+Klf0XfDL/km3hP8A7BNp/wCiUr+dGv6HPgc7P8FPh+zEszeHtPJJOST9mjoKkTfGS+m0z4Q+OLy3cx3FvoV9NGw7Mtu5B/MV/O7X9HPjTw8vi7wdruhOwVNTsJ7IlsgASRsnOOf4u1fzn6hYXGlX9zZXcTW93bSNDNE4wyOpIZT7gg/lQET7Y/ZZ/wCCcdj+0T8HNN8cXfji40J724uIls4dOWcKschTJYyLySpOMelexWn/AAR28PJITdfErU5o8cLDpccZz65Mjfliu4/4JRfEWy8Sfs+XvhVXRdT8N6lKJIQfmME5Msch+r+cv/AK+2KBNs+BtP8A+CQHgCJ/9O8ceJLhcji3jt4jjuOUb/PrXUWn/BJv4LW0SpJqHi26IOS8uowAn67YAP0r7RooFdnxZqv/AASb+DN7FKLXUvFenSMSyNDfwuE64GHhOR+OeOtRfDT/AIJV/DvwF4603xDf+INX8SwadOtzBpl3HEkLyKwKeaVGXUEDKjAOOeMg/bFeC/GX9t34S/AnxT/wjfiXXppNbVQ89np1s1y1sCMqJCvCkjnbnOCDjBGQLs96orlfhp8UPC/xg8JWviXwfrEGt6NcEqs8OQUcYyjowDI4yMqwB5BxgiuqoEFFfmh+2h/wUU8c+A/jJqfgv4cXNlpdhoLC2vb6a0S4kubnAMijfkKiE7eBksrHOMV9NfsLftUXP7T/AMNL641qCC28WaHOttqK2o2xzK4JimVcnbu2uCPVGIwCAAdj6VrH1vwfoPiZHTWNE07VUf7y3tpHMG4xyGB7HFbFFAj4Z/a1/wCCbPhbx34evPEPwt0y28L+LLWNpRo9oojstRABPlqmQsMh/hK4UnhgM7l/Jq9srjTbye0u4JLa6t5GimgmUq8bqSGVgeQQRgj2r+kuvye/4Ks/AO18E/EPSPiPo9stvYeJ98GpJGuFW+jAPmemZU546tE7HlqC0zv/APgk5+0FcXsesfCTWLoyLbRNqmiGRvupu/0iAfiwkA95DX6RV+B37H/jOXwF+058NtVikMatrMFlMwz/AKq4PkScDr8srV++NAmFFcP8bfinY/BP4U+JvG+oQm5t9HtDMturbTNKSEijz23SMi55xnoa/Ljwd/wVU+LNj4/tdS8R/wBl6p4Ye4zdaNbWSQ7ISeRFJy4ZR03swPfNAkrn6/0ySNZUZHUOjDDKwyCD2NVdH1a01/SLLU7CZbixvYEubeZOkkbqGVh9QQau0CPP/G/7P/w2+JFjPa+JPA2haqsqlTLJYos68YysqgOh91YH3r8nv24f2Ibv9mrVIvEPh2S41TwBqExjillG6bTpTkiGUgYKkfdfvgg8gFv2hrnPiH4C0f4oeCNa8KeILYXej6tbNbXEfcA9GU9mU4ZT2IB7UDTsfzw+HPEWo+EfEGna3o93JYarp9wl1a3UJw0UiHcrD6EV+/f7PPxetvjv8GvC/ja3VIZNStR9qt4zkQXKEpMgzzgOrYz1GD3r8Gfib4Dvvhd8Q/EfhLUub3Rr+ayd8YEmxiA4Howww9iK/Sf/AII/+NJdR+Hnj7wrJIWj0rUre/hVuwuI2RgPbNtn6t70FM/QWiiiggKKKKACiiigD8fv+Cserf2h+03p9sGBFh4ctYCozwTNcSc++JB07Yr1L/gjfaxvefFq5IPmxppUanPGGN2T/wCgivnn/gpNq39p/theM4g29LKKxtlIk3D/AI9IXIHphnYEeufWvob/AII33UaXnxatiT5siaVIoxxhTdg/+hCgvofpfRRRQQFFFFABRRRQB+I//BR3xbJ4q/a58YRmQyW+lJa6bAM52qkCM4/7+PJ+frX29/wSd8BQ+Hv2e9T8StGPtviHV5CZB1MEAEaKfo/nn/gVfn1+3FBJb/tZfExZFKMdULgH0aNCD+IINfp7/wAE09XttS/Y88HW8D75dPuL+2uB/dc3k0oH/fEqH8aC3sfUVFFFBAUUUUAFfk9/wV9/5Lb4N/7F0f8ApTNX6w1+Ov8AwVY8WQ+IP2n49Ngl3f2HodrZTIDwsrtJOfx2TR/pQVHc2f8AgkbpBu/2h/Ed+y5js/DUyg5PDvc24H/joev1xr80v+COegqZ/ijrTgblXT7OI98Ezu/8o6/S2gHufmZ/wWK8Qu+p/DHQlfEccN9eyJj7xZoUQ/hsf8/pXwr8EvCEfxA+Mfgfw1OgkttV1qzs51J48p5kV/8Ax0tX2D/wV+klPxk8Exkt5C6AWUdtxuJN36Bf0rwL9hKyF9+1v8NYy+zbqDy5Az9yGR8fjtxQUtj92ANoAAwB0FLRRQZhVLWb1tN0e+u02l4IJJV3/dyqk8+3FXa8u/ah8aR/D39nf4ia67rG9votzHCzDI8+RDFED9ZHQfjQB/P7X29/wSSi1CT9orXWt5ZE0+Pw7O10obCOfPgCAjuckkfQ/j8Q1+nn/BHnwlHF4c+I3id0zLcXdrpsb5HyiNHkcAe/mp/3yMd6DR7H6L1+O/8AwVd1Q3/7UVvAWJFj4ftLcAgDGZJpOPX/AFnev2Ir8gP+CsehNpv7S2m33l4i1Hw/bS7xn5mSWaMj6gKvT1FBMdyH/gk/o0WqftP3lzIFL6d4du7qPPUMZYIuPwlb9a/YWvxp/wCCW3jC38MftU21lcOsf9vaRd6ZGzHA35juAM+p+zkD1JAr9lqAe4UUUUEhRRX5Yfth/wDBRrx3Z/FXVvCvww1eLQNC0O4azm1CO1inmvZ0bEhzIrBYwwKgKATgkkhsAGlc/U+iviv/AIJ+/tuav+0PNqfg3xqlu3i7Trb7bBqNtGIlvoAyq+5B8qyKXX7uAQ33RtJP2pQIzPEurf2B4c1XVNu77FaS3OCM52IW6ZHp61/OHNM9xM8srmSSRizMxyWJ6k1/RP8AFK1mvfhl4ut7ZmS4l0e8jjaNdzBjC4BA7nPav51KC4n7P/8ABL7w2mh/sl6PeqgVtZ1K9vmIA+YrL9nyefS3A7dPxr60r5h/4Jr6jb3v7HPgmGFw8lnNqEEwH8Dm9nkA/wC+ZEP419PUEsKKKKBBXJ/FmCG5+FfjKG4ANvJot6kgJwNpgcHntxXWV86/t9fFm3+E/wCzH4sk88R6nrsDaHYoDhmedSshHcbYvNbPqB60DR+G1fr9/wAEm/Dj6T+zXqepSKQdV8QXE0besaRQxD/x5JOf8K/IGv3a/YV8Op4Z/ZK+G1qibPO043rc5yZ5XmJ/8if0oKke80UUUEBXyB/wVPuY4P2VLhHJDT6zZxoMdW+dv5Ka+v6+Mv8Agq//AMmvWv8A2MNp/wCip6Brc/Hmv6QPDH/ItaT/ANekX/oAr+b+v6QPDH/ItaT/ANekX/oAoKkadFFFBAUUUUAfzpfEwBfiP4rAAAGrXeB/22av1M/4JFRqP2cfErhQHbxXcAtjkgWdngZ/E/nX5i/HFFT41/EBVAVV8Q6gAAMAD7TJX6mf8EnlRf2Yb4qFDN4juy+ByT5Nv1/AD9KC3sfZ9fnV/wAFi4nbwt8MZAjGNb2+UvjgEpDgZ98H8jX6K18Nf8FcfDb6j8A/DWsRoXbTfEEaSEA/JHLBKCTz/eWMdP4vzCVufk9o9mmoavY2shZY550iYr1AZgDj86/pChhS3hSKJRHGihVRRgADgAV/NrBPJazxzRMUljYOjDqCDkGv6Jfhb48svij8OPDXi3T2RrXWbCG8AQ5CMygsn1VsqR2KmgqR1NFFFBAUUUUAFfz/AP7UnjmH4k/tEfELxFbSLLZ3WrzpbSKch4Y28qNh9URT+NfrX+3r+0bD8Afgjfx2N0I/FviKOTTtJjQ4ePIxLce3lq2Qf77IPWvxBoLifXn/AAS48Et4p/anstVaMtB4d0y61BmI+UM6i3UfX9+SP932r9l6+BP+CRnwxk0P4ZeLPHF1CUfXr5LK0Zh96C3DbmX2MkjqfeL2r77oJe5+dH/BYz/kWvhf/wBfd/8A+gQV8i/sBf8AJ33w3/6+5/8A0lmr66/4LGf8i18L/wDr7v8A/wBAgr5R/wCCeFml9+2P8Oo3YqFlvZcr6pY3Dj9VFBS2P3FooooICsXxpdpYeDtduZcmKGwnkbaMnAjYnH5VtVzXxN/5Jt4s/wCwTd/+iXoA/nRr98f2PLaO1/Zb+FyRLtU6BayEZz8zIGY/mTX4HV/QH+y5bR2n7NXwpSJdinwrpkhGc/M1rGzH8yaC5HqFFFFBAUUUUAFFFFABRRRQAUUUUAFFFFABRRRQAUUUUAFFFFABRRRQAUUUUAFFFFABRRRQAUUUUAFFFFABRRRQB8g/8FTvEf8AYn7Kd1Zbiv8AbGs2djjnnaXnx/5A/Svxqr9UP+Cwd/PH8M/h/ZKpNtNq80ztxgOkOFHr0kf8q/LOGF7iZIokMkkjBVVRksT0AoNI7H9J9FVdMs/7N020tN/meRCkW/GN21QM4/CrVBmFFFFABX5pf8FkbiNrn4SQBsyourOy+gY2YB/8dP5V+ltfmz/wWRt5Gg+Ek4UmJG1ZGb0LCzIH/jp/Kga3Pzl8M/8AIyaT/wBfcP8A6GK/pAr+cHwspk8T6QqgszXkIAAySd4r+j6gqRynxW8A2nxT+GvifwhesEt9a0+ayMpXPlM6ELIB6q21h7gV/Pd4r8L6l4J8Tar4f1m2az1XTLmS0uYG6pIjFWHuMjg9xzX9HlfCH/BQ39h+5+LMc/xK8CWnm+LbWADU9KiX5tTiQYWSP1mRRjb/ABqAB8wAYEmfL3/BPn9seD9nvxNc+FPFczr4E1ucSG4ALf2bdYC+djvGygBwORtVh0IP7EWN9bapZQXlncxXdpcIssNxA4eORCMhlYcEEEEEV/NxLE8MjxyI0ciEqyMMFSOoIr3D4B/tnfE/9nZFs/DusJqGgAljoWrqZ7QEnJKDIaPqT8jKCTkg0DaP3for84vDX/BYjT3s1XxB8NbmK7UYaTTNTV0c+oV41K9+Mnp154q+Mv8AgsMhsXj8KfDhheMp23Gs6jmNG7ZijTLD/ga0E2Z+gnxB+Ifh34V+Er/xN4p1SDR9Gsk3y3M7dT2VR1ZieAoBJPAFfiB+1t+07q37T/xMl1mdZLHw7YBrfRtLZs+RDnl3A48x8AsR6KuSFFc38cP2jfH37Q2tpqPjTW3vY4CTa6fAvlWlqD/zziHGe245YjGWOK4Xw74c1Txdrllo2iafc6rq17IIraztIzJLK57Ko5Pr+tBaVhfDHhrU/GfiLTdC0Wzk1DVtSuEtbW2iHzSSOdqgdup6ngda/fP9nD4MWfwB+DXhzwXalJbiyg331zH0uLp/mmkGecbiQueQoUdq8F/YV/YVt/2fLNPGHjBIL74hXURWONCHi0qJhyiHo0pHDOOAMqvGS32NQS3cK4r42eKo/A/wd8b+IJW2DTdFvLlenLLCxUDPGS2APc12tfG3/BU74lt4M/ZwTw/bylLvxTqMVmwU4P2eL99If++kiU+zmgSPx1r+gj9mT/k234Uf9ilpP/pHFX8+9f0Efsyf8m2/Cj/sUtJ/9I4qCpHpdU9Y1a10HSL7U76UQ2VlA9zPKeiRopZj+ABq5XhP7cviafwl+yZ8S7633+ZLposfk6hbiVLdj9Nsp/Cgg/EL4geLrr4geOvEXie94u9Z1C41CUZzhpZGcj6Ddj8K/TT/AII+6SIfhZ491TaM3OsxW27B58uANj0/5bV+Vdfsz/wS38JzeG/2U7K8ljMX9uatd6kgIwWUFIAfx+z/AJYoNHsezftQ/Fg/BH4CeMvGELBb6ysjHY55/wBKlYRQnHcB3ViPRT9a/ASWV5pHkkdpJHJZnY5LE9STX60f8FcfFMul/Afw3okQIGq66jyt2McMMjbfxZkP/Aa/JOgUT92/2IPhXH8I/wBmbwZphj8u/wBQtRrF8T94zXAEmD7qhRP+AV7xXn/7PmuSeJfgP8OtWmiMM174d0+d0Ixhmt0Jx7dx7Yr0Cgg+T/8AgpB8Arj40fAh9U0m2+0eIvCcj6lbooy8tuVxcxL7lVV8dSYgB1r8XlZo2DKSrA5BBwQa/pRr8mf+CgH7C178ONa1H4jeAdMa48GXbG41LT7VcnSpSfmZUA/1BznjOw5BwuKCk+h9P/sF/tt2Hxy8N2fgzxbfJbfETToQglnYKNXiXgSoe8oGN6dTy44JC/Y9fzaWN9c6XewXlncS2d3bussM8DlJI3ByGVhyCCAQRX278Ef+Cq/jzwLYW+l+OdIh8d2UKhEv/O+y34UcfO4VklwO5UMepY0Da7H63VR1vW7Dw3o97q2q3cNhptlC1xc3Vw4WOKNRlmYnoABXwTq3/BYPwfDpu/S/h/rl1f7M+Td3cMEW703rvOOvO3t0r4x/aV/bY+IP7TGNP1aeHRPC0biSPQdNyIWYHIeZj80rDtn5RjIUHJoFZlj9tn9qW4/aa+KLXNi8sPg3R99to1q+V3qT89wyno8mF47KqjqCTyn7I2hax4i/aa+GlpoUjw6guuW1wZYxkxwxP5kzEdwIkkyDwRkGvLtH0e/8Qapa6bpdlcajqN3IsNvaWkTSSzOTgKqqCWJPYV+wP7AX7Fcn7POjz+LfF8UT+PdVh8oQIwddMtjgmIEcGRiAXYEgYCj+IsFPRH2LXzV/wUd/5My+If8A3Dv/AE421fStfN3/AAUWt5Ln9jX4iJEu9gtg5H+yt/bMx/AAmghbn4e1/Q38C/8AkiXw+/7F7T//AEmjr+eSv6G/gX/yRL4ff9i9p/8A6TR0FSO4r8Y/+Ck/wCm+Enx3u/EllbkeG/GDPqMEij5Y7vP+kxH33ESD2kwM7TX7OV538evgh4f/AGhPhrqXg7xChWC4HmW15GoMtncKD5cye4yQR/EpZTwaCU7H4j/s0ftBaz+zZ8U7DxZpSm6tcfZtS04ttW8tmILpnswIDKezKOoyD+5nwo+LPhf41eCrHxT4S1OPU9LuRg7SBLBJgFopU6o65GVPqCMggn8JPjz8BfFf7O/jy68M+KbMo4Jezv4lP2e+hzxLEx6jpkdVPBqD4M/Hjxv8AvEv9t+C9bl0yd9oubZh5ltdoDwksZ4YcnB6jJwQeaC2rn9CVFfnB4E/4LCWTWUUfjT4fXCXij95c6Ddq0bnHURS4K89t7fWs34lf8Ffri40+e28BeBBZ3bghNR165Egj9/IjAycc8yYB7EUEWZ9aftiftUaT+zH8N5rtZIbvxhqSPDoumMwJaTH+vkXr5ScE+pwvGcj8N9a1q+8R6xe6rql3Lf6lezPcXN1O26SWRjuZmPckkn8a1/iF8R/EvxW8VXfiTxZrFzres3R/eXNy3ReyKowEUZOFUADsK7v9m79mHxh+0x4xi0rQLV7bSIXH9pa5NGTbWSd8nje5H3Ywcn2GWAWlY+6v+CPeh6va+AviJq1w0g0O81G1gs0bO3zoo5DOyj3EsAJ/wBnHav0JrkfhR8MND+DXw+0bwf4ct/I0vTIREhON8rnl5HI6szEsT6n0rrqCHqfhL+3V4VufCX7WHxGtrhWH2rUf7RiY9HSdFmBH03kfUEV6F/wTQ+Oth8IfjvJo+t3KWeieLLddPa4lO1IrpW3W7MewJLx/WQEkAGvsv8A4KJ/se3nx68OWnjLwjbCfxroUDRPZrw2o2mS3lr6yIxYqO+5h1K1+P8Ac201lcy29xFJb3ELmOSKVSrowOCpB5BBBGKC1qj+k2ivxb+CX/BSb4sfCDSbbRr2Wz8aaLbKI4YtaDG4hQdFWdSGIHbfvwOBgAV73Y/8FkPkAvPhP84U5eDxBwzdvlNtwPxP40E2Z+lNfDH/AAVz8QadafATwzo0zRvqd74hjuLeIthgkUEwkkA7481F/wC2leSeJv8AgsT4gu7J08P/AA003S7srhZdR1WS8QHnnYkcRPb+Kviv4y/G/wAY/Hvxc/iPxlqrajfBfKgiVQkFtHnIjiQcKvP1PUknmgEih8IbOfUvix4KtLZS9zca3ZRRKOpZp0AH5kV/RLX42f8ABNH4AX3xP+Odj4wurZ18M+EZBeyXDL8st4B+4iU+oYiQ+gQA43Cv2ToCR4T+3N4SufG37JvxI0y0R5J0sEvgkfLMLaaO4YD14iPFfhFX9J88EV1BJDNGk0MilHjkUMrKRggg9QR2r8T/ANtz9jzVv2b/ABvc6ppVpLdfDzU5y+nXqAuLNm5+zTH+EryFJ++oBzkMADiz9Cf+Cc3x2074rfs+aJoD3cX/AAknhOBNLu7Pdh/s6fLbygdSpjCrn+8je1fVdfzpfDz4keJvhR4ptfEfhLWbnQ9Ztj8lzbN95cglHU5DocDKsCDjkV9r+CP+CvnjbSbOKHxT4H0fxFKgCm4sLqSweTjqwKyrnvwAPYUCaP1Wor82X/4LIxCGMp8JHaU53q3iMBV9MH7Lz+Qx715N8XP+CqPxN8f6Pc6V4a03TvA1rco0cl1aO1xehSMEJK2Ahxn5ggYdQQRQKzPKv29df07xL+118R7zS3jktUvIbUtFjaZYbaKGXp38yN8++a+nf+COVrK2tfFO5CHyEt9OjL5/iLXBA/JTX5zMzzyFmLSSOckk5LE1+1P/AATq+AF/8DfgQk+u2zWniPxLONTureQYe3i2hYImHZguWIPIMhB6UFPY+p6KKKCAooooAKKK8C/ba/aFvv2bPgdc+I9It0n12/vI9J05pl3RwzSJI/mMO+1InIHQttB4zQB+Sv7auqnWf2rPidcElimsy22Wx/yyAi7f7lfXX/BHLSJTcfFPVGBWALp1shxw7ZuGbn2AX/vqvzp1/Xb/AMU67qWtarcte6pqNzJeXdzJjdLNIxd3OOMliT+Ndb8PPjx8Q/hNZSWXg/xjq/h6ylmNxJa2NyUieQqFLsnQnCqMkdh6UGltLH9C1Ffg5/w278df+im65/38T/4mq2oftl/HDU7ZoJvih4jRG6m3vDA/Qj7yYPf1oJ5T95rq7gsbd57maO3hT70srBVXtyTxXP2PxN8H6nqY06z8WaHd6g2MWkGowvKc9PkDZ/Sv57PEvjTxD4yujc+INd1PXLknJm1K8kuHz65ck1i0D5T+lOivlL/gmh4h8X+Jf2YrS58W3N1erFqdxBpFxeMWkexVYwvzHlgsnnKCegUAcAV9W0EH5Df8FWvhXceFPj5Z+Mo4T/ZvimwjLTAHAurdVidT/wBsxAffJ9Kwv+CfH7X9p+zr4sv/AA74rlkXwPr0ivJOoL/2fdAbRPtHJRlwr4GcKhH3cH9Sf2iPgLoP7Rvwx1Dwhrv7gyET2N+iBpLK5UEJKo79SCMjKswyM5H4j/Hf9nbxt+zt4pfRvF2lvDE7EWmpwAvaXqj+KKTGDwRlThhnkCgtaqx+/GjazYeItLtdT0q9t9S067jEsF3aSrLFMh6MrKSCD6irtfz9/B79pX4k/Ae4LeC/FN3plq7bpNOk2z2kh7kwuCmT/eADe9fWfhD/AILA+MtPgjTxN4C0XW3UYaXTbuWxL+5DCYZ9ccewoFys/VGivznX/gsZpBUbvhdehscga0hAP18muD8bf8FffGmq2ssXhbwNpHh6RxhZ9Qu5L94+OoAWJc+mQR6g0Csz9EPjt8c/DP7Pvw+v/FXiW6VI4UItLFXAnvpsfLFED1JOMnooyTwK/BP4i+O9U+J/jvXfFmtSCTVNYu5LycrnapY5CLnoqjCgdgoFX/ij8X/GPxo8RtrnjTX7vXdQIKo05AjhUn7scagLGvsoArjyCp5BFBaVj9Vv+CP9kU+Evjq73ZEutxxbMdNsCHP/AI/+lffdfDn/AASKtkT9nXxNPsxLJ4qnQv6qtpaY/Is3519x0EPc/Mr/AILE+HJY9Y+GevqrNBLBe2Lt/CjK0Tr+JDv/AN818m/sWeJrPwj+1R8NtSv5Fhtf7VW2aR22qpmRoVJPYBpB/wDWr9YP27fgNc/H79n7VNL0m3+0+I9JlXVdLiUfNNLGGDxD3eNnAHQtsz0r8N3SS2lZHVopY2wysMMpHY+hFBa2P6T6K/Hz4Q/8FTfid8PNEttI8Radp3jm0tkEcV1es8F6QOgaVcq+B3Kbj3Y16nc/8FkLh7crb/CaKKfjDy+IS6j/AICLUH9aCbM/TCvzG/4KlftS6fr62/wh8MXyXiWlyLrxBcwNuQSpny7XPQlT87jswQZyGA8U+MX/AAUp+MHxW0+40uxvLPwTpMwKPHoCOlxIh7NOzM4+sezI49a+UiSxJJJJ6k0DSG1+rX/BIDxJDdfCDxxoClftFjrq3zgDkLPbxov62zfka/KWv04/4I7eFLyDQviV4mcsthdXNnp0IB+VpIlkkkyPUCePH+8aBvY/Ruvg3/grN8HrjxV8LtA8e6fAZZ/DNw9vfbByLWcqA59lkVB/20J7V95Vm+I/Dum+LvD+o6JrFpHf6VqFu9rdWswyksbgqyn6g0ELQ/nV8JeKdT8D+KNJ8Q6NctZ6rpd1HeWs6/wSIwZTjuMjkdxxX7pfsu/tS+Fv2m/BEGo6XcxWniK2iUatobuPOtZOhZRnLRE/df3wcMCB+TX7XX7IXiP9mPxjOfIn1LwReTH+y9aC7hg8iGbHCyqOOcBgMr3C+HeHvEmreEtYttW0TU7vR9Utm3w3ljO0M0Z9VdSCKC2rn9IFFfit4Q/4KZfHbwpZpbT69p/iKNBtRtY09HcD3ePYzfViT71r6r/wVR+OOo2bw283h7TJD0uLTTN0i/QSO6/mO1BPKz9H/wBsH9o3Tv2cPg9qerG5j/4Sa/ie00Sz3AvJcFceZt/uR5DsenAXqwr8I5ZXmkeSR2kkclmdjksT1JNdH8QviX4p+K/iObXvF2uXmv6tKNpuLt87V7KijCovJ+VQB7V6D+zF+yz4s/ac8ZR6bo0EljoNu4/tPXpYyYLROpA6B5CPuoDk5ycLkgKSsfVv/BIr4RXc/iXxX8S7qJ49Ptrb+xbFmyFmldkkmI9dipGPT956jj9Pq5X4XfDTQvg94C0fwh4btfsukaXCIog2C8jdXkc93ZiWJ9SeldVQQ9RrKsilWAZSMEEZBFfz+/tK/CC7+Bfxs8U+EbiF47W1u2lsJGXAmtHO6Fx6/KQDjoysO1f0CV84/tmfse6T+1J4RiltpItK8b6VGw0vU3HySKeTbz4GTGTyDyUJJAOWVgadj4d/4JsftdaR8GNW1HwD4yu10/wxrdyLqz1KU4is7sqqMJT/AAxyKqDd0UqM8Elf1sgniuoI5oZEmhkUOkkbBlZSMggjqCO9fzufEn4W+KvhD4nuPD/i/RLrRNUhJ/d3CfLIv9+Nx8rqf7ykiuo+FX7UfxU+CsKW3hDxpqWm6eh3DTpGW4tBk5OIZQyLnuQAfegbVz9/6K/H7RP+CsXxn0yNEvNP8KaxjAaS60+ZHbnn/VzIoP8AwH8Kd4m/4KxfGPWbeSHTNO8MaBuHy3FtYySzL+MsrJ+aUC5Wfqv8R/ib4Y+EnhW68R+LdYttF0i3HzTXDcu2CQiKOXc4OFUEn0r8UP2wf2qtU/ak+IaaiYZNN8L6WHg0fTHbLRoxG6WTHHmPtXOOAFVRnGT5j8Sfi14x+L+tnVvGXiK/8Q3wzsa7lykQPURxjCxj2UAe1O+Gfwj8Y/GPXxo3gzw9e6/f8F1tY/khB6NJIcLGvH3mIFA0rHH1+9f7GGox6p+yt8MJo8bV0SCA7W3cxgxn9VPHbpX4NXdrJZXU1vKNssLtG4Bzgg4NftF/wTK8RHXf2R/Dtsz720q9vbEknJ/17TAfgJgB7YoCR9V0UUUEBXxd/wAFZLmOD9mLTkdtrTeJLWOMYPLeRcNj8lP5V9o18Q/8Fc0Zv2bfDhAJC+LLYkgdB9jvBz+YoGtz8iq/oq+Fmpf2z8MfCGobmf7Xo9nPuf7x3QI2T781/OrX9AX7LV61/wDs1fCuZ1ZG/wCEY01DvOSdttGu78cZ/GgqR6jRRRQQFFFFAH88PxtnjuvjP49miYPFJr9+6MOhBuZCDX6Lf8EgfH9jcfD/AMb+CCdmp2mqDWVB/wCWkU0UcJx/utAM/wDXQV+YviHVW13X9S1J8l7y5luCWABy7FuQOO/avuP/AIJBaHc3Hxp8a6ygf7HaeH/skhA+XfNcxOmffED4/Gg0ex+r9eXftO/CX/heHwI8YeDYwDe31mXsieMXUTCWHnsC6KCfQmvUaKDM/mzvLOfTrue1uoZLe5gkaKWGVSro6nDKwPIIIIx7V93f8E4/20rD4WOPhl45vRaeGLy4Mmk6pO2I9Pmc5eKQnhYnY7t3RWLE8MSvdf8ABRX9hu81S/1L4s/D+xNzLIDPr+jWyZkZhy13Eo+8SOXUc8F+ctj80KDTc/pQjkWVFdGDowyrKcgg9xT6/Df4B/t4/FT4AWUGk6fqUPiDw3CAsej62rTRwr6ROGDxj0UNtH92vrLQv+CxGjSWa/2z8Nb63uwAD9g1NJUY9z80akduOfrxQTZn6LVw/wAYvjJ4V+BXgi88U+LtSSxsIAViiBBmupcErDCmRvc46dgCSQASPgXx3/wWEuprOWHwb8PIrW5K/Jea3fGVVOO8Marnn/ppXwx8XPjb41+OfiQ65411241m8AKwxthILdP7kUa4VB9Bk9SSeaASNX9or4+a/wDtHfE2/wDFuuHyUceRYaerbo7K2UkpEp79SS3dmJ46Dmfhl8Oda+LXj3RPCPh62Nzq2q3CwRDB2oD96R8dERQWY9gCareBfAfiD4meKLHw74Y0q41nWb1tsNrbLlj6knoqgcliQAOSa/ZX9ir9i/S/2Y/DjanqjQ6p4/1KEJfX6cx2sZIP2eHP8OQNzdWI7AAAKbse5fCn4caX8Ivhx4e8G6MuNP0ezS1RyoVpWAy8rAfxO5Zz7sa6yiigzPzj/wCCx11Gmi/Cu3JPmyXGpSKMdlW2B/8AQl/Ovl3/AIJxf8nm/Dz/ALiH/puuq+lP+CyZBPwhGeR/a/H/AIBV8+f8Ez0V/wBsDwoWUMUtb8qSM4P2WQZH4E/nQWtj9raKKKCArw39tzxy3w9/ZW+IupxnE8+mnTYucHdcutvke4Epb/gNe5V4B+3p4Tk8Zfsk/EW0hjMk1rZJqS46qLeZJ3P/AHxG/wCGaBo/Cuv32/ZFvPt/7L/wtl83ztvh2zi3A5xsiVMfhtx+FfgTX7h/8E7tTvtU/ZA8BPfxsjwpdW8TMMb4kupVQ4+gA/4DnvQVI+kKKKKCAooooAKKKKACiiigAooooAKKKKACiiigAooooAKKKKACiiigAooooAKKKKACiiigAooooAKKKKACiiigDxH9r/8AZzj/AGm/g7deGIbmGw1u1nS/0q7nB8tLhQy7XIBOxldlOAcZDYO3FfD/AOzL/wAEzPH+k/GDRtb+I1vp+m+G9EukvvJgu0uHv5I23RxgIflQsAWLYOOMc5H6nUUDuFFFFAgooooAK+Zf29P2XtV/ab+GOmWvhye1h8S6JeG7tUvG2R3EbIVli34O1jhCCeMpg4zkfTVFAH5afsy/8Ew/Hmn/ABM0LxF8R207R9D0i7jvW06C5FzcXjxsGSP5MoqEqNxLZxwBzlf1LoooG3cKKKKBHy9+0t/wT9+Hv7Q13c65AZPCHjCb5n1fTog0dy3rPASA5/2lKseMsQMV8HePP+CWnxr8LXE39iW2k+MLRSSj6ffpBIV/2kn2AH2DN9TX7JUUDuz8Ibr9hr48Wcxif4Z6wzDHMXlSL/30rkfrU+m/sIfHvVZxDD8NdUR+ObmWCBf++pJFH61+69FA+Y/JP4Yf8EmfiR4iuoJvGms6V4Q07IMsMEn228x3AVMRjuM+Ycehr9CP2ff2Tvh5+zdpuzwtpRm1iWPy7nXL8iW8nHGRuwAi8D5ECjgEgnmvZKKBXuFFFFAgr4w/4Kb/ALO/if41/Djw5rfhKzm1fU/C89w8ulW4LS3EEyx72jUffdTEnyjkhmxyMH7PooA/AD4Pfs0fED40+ObTw3o3h3UYC04ivL+6tHS3sEz87ysQANoz8uck8AEmv3n8H+GLPwR4S0Tw7p4YWGkWMGn24br5cUaoufwUVsUUDbuFY/i7wnpPjvwzqfh7XrKPUdH1KBra6tZc7ZI2GCMjkH0IOQcEHNbFFAj4IX/gkL4CXxYLw+M9dbw8Jd/9lGGLziuc7PtHp2zszjvnmvuXw74e03wloOn6Jo9nFp+lafAlta2sIwkUaABVH0ArSooHc8i/ag/Zy0b9p34ZSeFdUu5NMuYbhb3T9RhQO1tcKrKCVJG5SrsCuRnOcggGviX4f/8ABIPVYfF1vL4z8a6fP4bhlDyQaPFJ9pulB+5lwBFkdSN+Og9a/TeigLlbTdOtdH061sLKBLWytYkgggjGFjjUBVUD0AAFWaKKBBTJI1lRkdQ6MMMrDIIPY0+igD4g/aL/AOCXng34l3dzrfgC8j8C65KS8lh5W/TZm9kXmEn/AGMr/sd6+H/G/wDwTt+PHgq7eMeDTr9sCQt5od1HcI/0QkSD/gSCv2/ooHdn4N6N+xL8dNenENt8Mtdicnbm9iW1XP8AvSso/HNe9fC7/gkz8RvEdzDN421rS/B+n5Bkgt3+3Xf0CoRGM+vmHGehr9aqKB8zPF/2f/2Rfhv+zhaBvDGkfadbdds2vakVmvZAeoDYAjU/3UCg4GcnmvaKKKCQrkvix8ObH4ufDbxJ4N1KV4LPWrKS0aeMZaEsPlkA7lW2sB3xXW0UAfkHF/wSd+Lv/CVpYS6j4eGimba2rpducRZ+95RQNux/D0zxuxzX61+HdDtvDHh/TNHsgVs9PtYrSEHqEjQIv6AVo0UDbuFFFFAjjfip8IPCPxr8KzeHvGWiW+s6c/zIJRiSB8ffikHzRt7qRxwcgkV+cPxo/wCCSvinRrm4vfhnr9t4h08sWTS9XYW12g7KJf8AVyfU+X9K/VCigadj8G9a/Ym+Omg3BhufhlrsrgkZsoVul/76iZh+tdB4S/4J6fHrxbOqr4Gl0iAkBrjV7uG2VPcqX3n8FNfuJRQPmPzt+C3/AASP0nS57fUPif4mOtOhDNouhbobdj6PcNiRh14VUPH3q++PCHgvQvh/4ftdD8N6TaaJpFqMRWdlEI419TgdSe5PJPJNbVFAr3CiiigQV8+ftDfsO/DL9oqWXUtVsJdD8TsuP7d0grHNIQOPOUgpKOByw3YGAwr6DooA/JX4hf8ABJP4laDPLJ4T8Q6J4qsgfkS4Z7G5P/AGDJ/5EryK/wD+Cef7QWnT+W/w8nl64e31GzkUjPXKzHH44NfuPRQVzM/ETRP+Ccf7QOsyqG8DLp0RODNe6paIF6dVEpbv2XtX0N8H/wDgkVfteQXnxM8W20VqpDNpXh4M7yDIO1p5FUL3BCo3s1fprRQF2c54A+Hvh34W+FLHw34V0m30XRbJdsNrbg492YnJZieSzEknkk10dFFBIVQ1zQ9O8TaTdaVq9hbanpl2hiuLO8iWWKVD1DKwII+tX6KAPgv40f8ABJvwZ4rubjUfh7r1x4OupGLnTbtDd2WfRDkSRj6lx2AFfK/ir/gl58dvD87Lp2laR4mjB4k0zVI4wRn0uPKNfs5RQO7PwwT9gH4/uwUfDi9yTgZvLUD8/NruPB//AAS3+OXiO5jTVLDR/CsJPzyalqaSlRnsLfzcnHI6DnqK/ZeigfMfH37NP/BNrwP8ENVtfEfiK8bxx4otmWW2kuIRFZ2cg5DxxZO5wejOTjAIVSM19g0UUEhRRRQAUUUUAFcF8bvgt4c+P3w71Dwd4ojmOnXRWRJ7Vwk1vKpykkbEEBhz1BBBIIwa72igD+ev4v8AwX8T/Br4kal4Q1rSruK7gunhtHMLbb2PdhJYjjDhgVPHrg4IIr9GP2Zv+CZnw7ufhv4e8Q/EfTdZ1PxDqdml1c6Pd3T2kNoXGQm2LZIGAIyGfrxgYr78ooKufO9r/wAE+f2fbOHy4/hzasuc5l1C8kb82mJqb/hgL4Af9E3sf/Au6/8AjtfQVFArnz7/AMMBfAD/AKJvY/8AgXdf/Hahtv8Agnx+z7aakl8nw5tWnRgwWTULySLI9YmmKEexXFfRFFAXK2nadaaRYW1jY2sNlZW0awwW1vGI44kUYVVUYCgAAADgVZoooEFZPifwrovjbRbnR/EGlWetaVcDbLZ38CzROPdWBGfftWtRQB8Z/En/AIJW/CLxjPPdeH59X8FXUnIisZxcWoPr5coLfgrqPavBfEX/AAR58TW8zDQviNpN/Fn5f7R0+W1bHvsaT/PpX6jUUDuz8grz/gkr8ZrXZ5Wr+DrzdnPk6hcDb9d1uv6elbvhv/gkJ8R7y4T+3vGXhjS7Y4Jax+0Xci+o2tHEMj/e/Gv1gooHdnyD8F/+CY/wo+GNxBqGvpc+P9XiIYNq6qlmrDutsvB+kjOK8m/bM/4JxeKPiZ8Ubnxr8OJ9MaDU44Uu9HvJfs/2Z44ljBhO0qYyqL8vBU5xkHC/ovRQK7Pnf9hf9nfXP2afgvceG/Ed5aXWr3+rTarMlixeKDfFDEIwxA3HEIJOMZbHOMn6IoooEFfHf7VH/BOLwn8eNVuvFHhm9Xwb4vuGMly6w77K+c9WkjGCjnu69eSVYnNfYlFAH4neMv8Agmx8efCc7rB4XtvEdsuf9J0bUYXU/RJCkn/jlcb/AMMRfHX/AKJlrn/ftP8A4qv3jooK5j8S/CP/AATd+Pfiu4jWbwnBoFsxwbrV9RgjVeM8ojPJ3/ufyr7a/Zr/AOCYnhD4U6jZ+IfHV7H438Q27CSGz8rZp1u46HY3MxHYvhf9jIBr7aooFdnwN8bv+CUmj/EP4h6l4k8K+Mj4VtNUuGubnTLjTvtKRSOxZ2iYSJhSSSEI45w2MAfUX7NH7PWj/szfC+DwfpF7NqZNw97eahOgja5uHCqz7ATtG1EUDJwFGSTzXq9FAXCiiigRn67oGm+KdHu9J1nT7bVdLu0MVxZXkKywyqf4WRgQR9a+KPi5/wAEnfh94vup77wTrl/4HuZCW+xOn26yB64VWZZFz/vkDsvGK+56KBn5Ia5/wSO+K9lIx0zxJ4T1OEdPMuLiCQ8/3TCV6Y/i71X0f/gkn8Xr25C32ueE9OtwRuc3lxKxHP3VWDB7dSOtfrvRQO7Pgj4Tf8Ek/BXhy4hvfHviS+8XSphjp1jH9htSe6uwZpHHurJX3B4V8I6J4F0K10Xw9pNnouk2q7YbOxhWKNPwA6nuepPJrXooFcKKKKBBRRRQBy/xB+GHhP4r6IdI8X+HtP8AEOn5JWK+hDmNj/EjfeRv9pSD718d/Eb/AIJI/DvxDNLceEPEur+EJH5FtOq6hbJ7KGKSfnIa+7KKBn5Ra5/wSB+IdvIw0fxt4Yvo/wCE3y3FsTyeoWOTtjvTNJ/4JBfEiZ0/tPxn4Ws1JO42huZyB7Bokz+lfrBRQO7Pgr4Zf8EjvAvh+4iuvG3inU/FzLhjZ2cQ0+3b1ViGeRh7q6GvtTwN8PfDXwz0CHRPCuh2OgaVFyttYwiNSe7NjlmPdmyT3NdDRQK5+MP7Rn7AvxT8J/FzXE8K+Eb/AMTeGdQvpLjTbzTFEoSORyyxygHKFM7SWABxkHFfpR+xV8DNQ/Z8+AGi+GdZ2DXppZdR1GOJw6RzSkYjBHB2oqKSOCVJBIr3aigL3CiiigQV538evgjoP7Qnwz1LwZ4gaaC1uissN3bY822nQ5SRc8HHIIPUFhxnNeiUUAfm74d/4I729v4ghk1v4lve6LHIGeCy0jyZ5kB+7vaZghI74bHpX6JaBoVj4X0LTdG0u3W003TraOztbdSSIoo1CIozzwoA/CtCigd7hRRRQIKKKKAPyr+Nn/BKfxt/wsW+uPhzd6TdeFL6czQQ39ybeWwDNkxMNpDIucBlySByMjn7d/Y//ZcsP2Wvhs+jC7TVfEWpSi61bUo0KpJIBhI4wefLQEgZ5JLNgbto93ooHcKKKKBBXyB+0j/wTZ8BfGu/ute8OTnwJ4onJeWSzgElldP3aSDI2se7IR1JKsa+v6KAPxh8bf8ABMH45+FbiUabpOmeK7ZSSs2lajGhK+6TmNs+wz7Zrz6f9h34728zRt8M9ZLKcEoI3X8CGIP4V+79FBXMfhZpP7BPx81qby4PhvqMTZxuu7i3t17nrJIor3j4Vf8ABJHxvrlxDc+PvEeneGLDgvZ6aTeXh9VJ4jT/AHgz/Sv1booC7PMvgd+zl4C/Z40E6b4M0ZbSWVQLrUrg+beXZHeSUjnnnaoCgk4UV6bRRQSFFFFAH5rf8Fe/AniLUrvwL4ptNPubzw7Y21za3NxAjOlpKzowMmOFDjgE9ShHpnyD/glz8MPEXiD9ozTvGFvY3UfhzQba6N1qBQrA8kkLRLCGxhmzKG2g5AXP1/Yio4YY7eJYokWKNBhUQYAHoAKCr6WJKKKKCQqrqem2utabd6ffQLc2V3C8E8DjKyRspVlPsQSKtUUAfm7J/wAEfoJPH8so8fGHwWbgyJbLZlr8RZyIt5bZnHHmY99vav0J8H+EtK8B+FtK8O6HaLY6Rpdslra26knZGowBk8k+pPJOSetbNFA73Ciiig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Vmal4m0fRruC01DVrGxup8eTBc3KRvJk4G1SQTzxxWn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4N+2D+1PYfsr/Dy21c2C6xr+qTNa6Zp7yeWjMFy8shHOxAVyBySyjIzuHvNfl1/wAFh9Rmk8bfDexZv9Hg067nQZPDPJGre3SNfyoGtyP4I/8ABU74heIviz4c0jxhpPh6Tw9q1/FYzmwt5LeW281wgkVmlYEIWBIYHIBGQea/Umv57/2ePC83jP48fD7RYFZmu9ds0fb1WMTKzt+Chj+Ff0IUDYUUUUEhRRRQAUUUUAFFFFABXk/x6/ae8Afs46Ol34v1bZezqWtdIs1Et5c4/uR5GB/tMVXtnNcH+2t+2Bp37L/gxLew8jUPHerRt/ZmnyfMkKZwbmYA5CA5CjjewIHAYr+LvjbxvrvxG8Uah4i8S6ncaxrN9IZZ7u5bLMewA6KoHAUYAAAAAFBSVz7o8a/8Ff8AxfcalJ/wiPgXQ9P09Wwn9tSzXcrr6ny2iCk+nOPU9a6j4Zf8Fflmv4rb4geBlt7R2w2oeHrgsYh2zBL97tkiT1wD0r5V+DX7CXxf+OGjx6xo/h+PStEmQPBqOtzfZY7gHoY1wXcHswXb71w/xq/Z08f/ALPuqw2XjbQJdNS4z9mvY3Wa1uMddkikjPfacMO4FBVkfvD8OfiV4Z+LfhS08SeEtXt9a0a5yEuICflYdUdThkYZGVYAjI4rp6/B/wDZG/ae1j9mT4m2+qwyS3Phi/ZLfWtMDHbNDn/WKOnmx5JU/Vc4Y1+6ei61Y+I9HsdV0y6jvdNvoEuba5hbcksTqGR1PoQQaCGrF2iiuG+Ofi7U/APwZ8ceJNFiE2raTo13e2qsm4CSOJmVivcAjJHfFAj8/P8AgoF+1/8AFT4XftEt4Z8H+I5/Dmk6VZW0yxQQROLmSRd7O+9W3D5gu08fL0zXu/wc/wCCl/ws8RfC7TdV8fa/F4X8Vxgw6hpsdlcTB5Fx+8iEaP8AI+QQCcg5B6ZP5A67rupeKNYu9V1e/uNT1O7kMtxeXcpkllc9WZjyTRo2g6n4ivFtNK0671O7b7sFnA0rn6KoJoNLH62+LP8AgrH8INF3po+meJPEUwzteG0jghOPVpJAwz/uGvnz4j/8FdvG+tRvB4L8I6V4Zjbj7TqEzX8491AEaKfqrV87+EP2Ivjn428s6f8ADbWbZH6PqqLYAD1/fsnFe3eC/wDgkt8VdbaOTxBrfh7w1bn7yCaS7nX/AICihD/33QKyPnrxt+1n8YviFcPLrXxH8QOr5zb2d41nBz/0yh2J+lTfCL9rD4n/AAc8U2eraV4t1W8tYpVe50q/vJJ7S6QH5kdGJAyMjcAGGeCK+0x/wRxsjZBT8VZxd45k/sFfLzn+79oz/wCPV6P8DP8Aglp4F+F3iux8Q+JdfuvHN5YSLPa2ktotpZiVTkO8Yd2fBAIUtt9Qw4oC6PtKzuPtlpBP5bxeaivskGGXIzgj1rL8aa+3hPwdr2uJbtePplhPerbp96Uxxs4Ue524/Gtqvx2/a6/b7+Injn4heI/DnhPW7rwn4PsLmbTo4tNbyri7COUaWSUAON2CQikAKQDk5JCUrnyn448b618RvFep+JPEWoTanrGoTGa4uJmJJJ6AeigYAUcAAAcCv0G/ZH/4KR+GPhz8FbTw38TbrWdR1rSrhraymtLb7Q8tnhTGHdmUZQl0GT91Vr826v6ToWpa9MYdM0+71GYdY7SBpW6E9FB9D+RoNGrn6/2P/BVX4IXdwI5f+Eks0x/rZ9MUqP8AviRj+leyfDP9rv4P/F24itfDXjvTJ7+UhUsL0tZ3Dsf4VjmCM5/3c1+H4+DPxANp9qHgXxL9m27vO/si42Y9d2zGK5GWJ4ZHjkRo5EJVkYYKkdQRQTZH9J9Ffi3+zN/wUO+IHwNvLTS9furjxp4NUhHsL+Uvc2yetvM3IwOiMSuOBt6j9c/hP8W/C/xt8FWfinwjqaalpdyMHHEsEgALRSp1R1yMg+oIyCCQlqx2Nc/8QPGVn8OvAviHxVqKs9lounz6hMiEBnWKNnKrnuduB7kV0Fcf8YvCL+P/AIS+NfDUah5tX0W8sYgQOHkhdFIz3BIIPqKBH5laR/wVw+JCeNorzU/DegS+F2nHm6XaxSrOsOeiTFz8+O5XaSPugV+p/hPxPp3jbwvpHiHSJ/tOl6raRXtrLjG+KRQynHY4I47V/OIQVJBBBHUGv2Z/4JfeO5PGH7LVlp88pln8O6lc6X8x+by/lnT8AJ9o/wB3Hagpo+uKKKKCQooooA4j4vfGXwl8C/B8/ibxlqqaXpqMIoxtLy3Eh6RxoOWY4PToASSACRwnwA/bL+Gn7SOqXuleFb+7t9ZtY/PbTtUtxBNJECAZEwzKwBIBwcjPIxzX5uf8FOPjK/xI/aHuPDlpcGTRfCEI06NFbKNdNh7h8eoYrGf+uNXf+CWvwo1nxd+0RB4yt99vofhS3mkurjtLLPDJDHCPUkO7n0EfbIoKtofsRRRXL/FLxDqHhH4ZeLtd0m3+2appmkXl7aW+3d5s0cLuiY75ZQMe9BJ+f3/BRr9rL4ofCX44aT4Z8GeIZ/DWl22lQ3zCCGJjczPJKCzF1bKgKF2njIYkHivWfgL/AMFLfhx4h+FFlf8AxL8QQ+GvF1ofs19bJZzyi5YYxPEsSN8rgjI/hbcOmCfyT8V+K9Y8ceIr/Xtf1GfVdXv5TPc3ly+55HP8h6AcAAAAAVV0nRtQ1+9Wz0yxudRu3+7b2kLSyH6KoJoNLH66eK/+Cr/wc0RXXSbLxH4im/hNvZJBEfq0rqw/75PWvn/4jf8ABXjxhqyS2/grwbpnh6M5UXeqTNezAf3lVRGin2IcV81+Ef2Kfjj43CNp3w11uFG5D6pEunqR65uGTivbvBn/AASa+LWuSI+vat4e8NW5ALhrh7qcewWNdhx/vigVkjwTxv8AtefGb4hzySax8R9f2P8Aet9PuzZQEenlQbFP4iqvww/ah+J/wm8TWms6J4x1aQwyB5LC+vJJ7S5XuksTNhgRxnhh1BBANfbkX/BHG0+xbZfirN9sI/1i6CPLB/3ftGT+dd78Gv8AglL4F+H/AIls9Z8WeIrrx09m4lisHs1s7R3ByDKm+RnA4+XcAccgg4oC6PtLw5qx1/w9pepmE25vbWK5MLHJj3oG2n6ZxWlRRQQ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VT1PV7HRLU3Wo3tvYWwO0zXUqxoD6ZYgUAXK/LH/AILCf8lJ+Hv/AGCZ/wD0dX6daZ4o0XWyg07V7C/LkhRa3KSbiBzjaT0r8sP+CvcqH44+Dow6mRfDisUzyAbmfBx74P5H0oKW5wv/AAS98OQa7+1hpd1OAzaRpl5fRA9N5QQ/oJifwr9na/G3/glprFhon7TNxPqN9bWELaBdRiS6lWNSxlgwoLEDJweK/Yy2u4L2ETW80dxEejxMGU/iKAe5NRWPq3jLQNBuBb6nrmm6dORkRXd3HE2PXDEGtSCeK6hSaGRJonAZJI2DKwPQgjrQSSUUUUAFFFFABXPfELxzpXwz8Ea54q1ubyNK0i0ku52H3iqjO1R3ZjhQO5IFdDXwp/wVt+Is3h34L+G/CNvKYm8SamZLhQf9Zb2wVyp9vNkgb/gIoA/M74zfFrW/jh8Sdb8Za/KWvtSmLrCGyltEOI4U/wBlFAHvgk8k19n/APBOf9iKy8fQQfFLx/p63egpIRomkXC5S8dTg3Eqn70asCFU8MQSflA3fFXwf8AS/FT4qeE/CETtEda1OCyeVRkxxu4Dvj/ZXc34V/QnoOh2PhjQ9P0fTLZLPTdPt47W2t4xhYokUKij2AAFBbdi6qrGoVQFUDAAGABXAfHj4M6L8ffhdrXgzXEURXsRa2utm57S5UHypk91PUZGVLKeGNeg0UEH84ni7wrqPgbxXrHh3V4fs+qaTdy2N1GDkLLG5RsHuMg4PcV+q/8AwSs+OsXjX4RXfw91G8Vtb8Lys9pE7fPJYSNuUjPLbJC6n+6GjHcV8Mf8FAvDkvhr9rn4gRvAYYru4hvomxxIssEblh6/MXH1BFU/2E73W7P9rH4df2DJKlxNqHlXKx9HtSjfaAw7jyw59iAeoFBo9UfuvTJI1lRkdQ6MMMrDIIPY0+igzPwe/bd8PaX4V/ap+IOl6Np1tpWmwXkRis7OJYoo91vEzbVUADLMTgDvX3B/wR80M2/ww8f6xtIF3rENpuwcHyoA+PT/AJb/AK18P/tvyNJ+1j8TS7FiNVYZY54CIAPyAr9GP+CUumCx/ZblnAUG91+7nO3qSEhj59/3f5YoLex9k0UUUEBRRRQAV8dfGX/gmH8Nvit42vvE9lqureFLzUZ2ub62sTHLbySMdzuquMoWJJODt54UV9i0UAfzieMNGi8OeLdb0mFneGxvp7VGlxuKpIygnAHOB6V+t3/BKD/k166/7GG7/wDRUFfmb+1Poo8PftJ/E+xVSiL4jvpEUjGEed3Ufkw579a/TL/glB/ya9df9jDd/wDoqCgt7H2bXm3xd/Z1+HXxy06W28Y+FrHU53TamoLGIryHjAKTLhxjjjJBwMgjivSaKCD8U/2yv2Gdb/ZlvRrmkTz6/wCALmURxahIg8+yc52xXAUY56CQABjxhTgHkv2Pf2odU/Zj+JsGob5LjwpqTpb63p6874c8SoP+ekeSw9RlejZH7eeOPBek/EXwhq/hnXrVb3R9VtntbmE90YYyD2YdQRyCARyK/nt+I/gu5+HPxB8SeFbtt9zouo3GnvJjAcxSMm4exxkfWgtO5/RLpmpWutabaahY3CXVldwpPBPEcpLGwDKwPcEEH8atV8k/8ExfiRc+PP2YLKwvZmmuvDV/NpAZz8xhASWL8FWXYPZK+tqCD+fv9p3wUPh5+0L8Q9AjjMVva61ctbp/dhdzJEP++HWvvD/gjrrb3HhX4naOSfLtL2xuwOcAypMh7/8ATAdvz7fOX/BT7w+ujfta63dqu3+1dOsr089SIhDnr/0x9v617b/wRxa4/tX4rKufsph0wycDG/ddbeevTfQW9j9NKKKKCAryL9qL9oHS/wBm/wCEmqeKb1o5tSYG20mxY83V2wOxcf3Rgsx7Kp7kA+u1+Jv/AAUL/aAb44fHu/s7C6MvhjwuX0rT1VspJIrf6ROO3zONoI6rGhoGlc+bb6+1DxPrdxeXLy6hqmo3DSyvjdJPNIxJOB1LMT07mv3e/ZF+BcH7PnwK8PeGWgSLWpYxfaxIoBMl5IAZASOoQBYwfSMV+aH/AATO+AzfFb47w+JtQthL4e8Hhb+TzFysl2c/Zk+oYGX/ALZAHrX7K0DkwooooJPwy/b/APD+l+F/2u/iBp2j6da6Vp8b2UiWtnCsUSs9jbyOQqgAFndmPqWJ719Y/wDBHTRBHo3xQ1hlBM1xp9ojcZGxZ3b358xfyFfLv/BR3/k834h/9w//ANN1rX25/wAEjNN+zfs7+JLxlZWufE86gnoyJa2wBH4lh+FBb2PuKiiigg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5jx/8TfCfwr0U6t4u8Q6f4dsMkLLfzrH5jDnagPLt/sqCfavF/wBsz9sLSP2XPCUUNtHDqvjjVImOmaW5+SNQcG4nwciMHIA4LkEAjDMv4zfEr4peKvjB4pufEXi/WrnW9VnJ/eTt8sa5zsjQfLGg7KoAoKSufrF4n/4KrfBHQL14LIeJfEUanH2nTNNRI29x58kTfpWbY/8ABWv4NXdykUui+MrJD1mn0+2KL9dlyx/IV+bvws/ZU+LHxot0uvCXgnUdQ09/u6hOFtbVvXbLKVVseikn2rt/id/wT/8Ai98I/AOq+MPEGnaYmkaZGktz9mv1llVWdUyFA5wWBPPQE0Dsj9ZPhL+1r8J/jdcR2fhPxlZXWqOONMuw1rdE9wscoUvj/Y3D3r1yWVII3kkdY40BZnY4CgdSTX82cUrwyJJG7RyIQyupwVI6EGvuL9mT/goZrOneHNQ+HfxQ1F9T0W/0+ex0/wARXRZ7iykeMqiztyZIsnG45Zc8kj7oJxPSfH3/AAV9Fh4uuLbwj4Eh1Pw9bylEvdRvmimu1B++qKhEYPOAdxxgnHQfZf7Mv7RGkftN/DGPxfpOn3OkmO6exu7G5YOYZ0VGZVcY3rtkQhsDOeQOlfgLX7j/APBPv4ef8K7/AGUvBcUgxdaxC2tzHGN32g74/wDyF5Q/CgGkj6Mr8Ff2w/EPjDW/2jPHcPjK6vZr2y1a5gtbe6clLe18wmFYlJwqGPYRjrnPJOa/eqvPfif+z78OfjO8MnjTwfpmvXEKhI7qeMpcIuc7RKhD7c/w5xz0oEnY/nuqWWeWYRiSR5PLXYm5idq88D0HJ/Ov3Qt/2CvgFbTLKnw204svQSXFw6/irSEH8a/NH/go78M/C/wo/aDt9F8I6La6DpTaJbXBtbQEIZGkmDNyTyQo/KgtO58sVYs7650+QyWtxLbSEbS8LlCR6ZH0H5V9p/8ABKbwhoPjL4x+LrbX9E07XLaLQTJHDqVpHcIjfaIhuAcEA4JGfev0tvP2ZvhBf+aZ/hZ4MkeXO+T+wLUOc9TuEec++aAbsfz9yyvNI8kjtJI5LM7HJYnqSa/WL/gkZfazc/BPxXDeyXMmj2+tbbDziTGjGFDKseegyUJA4yxPUmvX9U/4J5fs/wCraqL+X4fwwvklobXULuCFz2/dpKFGPRQB65r3Xwj4O0PwD4es9C8OaVa6Lo9ou2CysohHGgzk8DqSckk8kkk80Et3NmiiigkKKKKACvzM/wCCxtjcjU/hbe+WxtDDqMPmD7ofdbnB9CR+eD6V+mdfP/7bv7Pcn7RXwL1HR9OjD+JNMkGp6SCQPMmRWBhyegdGZeoG7aT0oGj8ff2X/GVj8Pv2hvh94g1NxHp1nrEBuJScCONm2M59lDFvwr+gKv5sru0nsLqa2uYZLe5hdo5YZVKvGwOGVlPIIIIIPpX62f8ABO39s+z+KPhfT/ht4uvlh8a6VAIdPnnbH9qWyL8uCesyKMMOrKN3J34CpH3DRRRQQeL/ALRH7JHw9/aat7FvFtpdW+p2KmO31fSpVhu0jJyYyzKysuSSAynBJIxk5o/s7/sY/Dj9me8vNQ8MW19qGtXSeS+razMk1wsWcmNNiIqAnGdqgnAyTgV7tRQAUUVxPxm+Leh/Az4b6z418RGY6ZpqKWitlDSzOzBEjQEgZZmA5IAzkkAGgD8Uv23f+TsPib/2Fm/9AWv0y/4Jg2f2X9kjQ5d+77TqN9LjGNuJimPf7mfxr8lvjd8Sv+FxfFnxR40/s/8Asoa1etdCy83zfJBAAUvhd3A64FfQf7PP/BRbxH+zz8LNN8Ead4Q0vV7WylmlW6ubiRHYySNIQQvHBbFBo1ofsvRX5f2P/BYrXo1X7b8M9OuDuyTBqskWV9OYm568/pXc+Gv+CwvhO6Zf+Eg+HmtaYv8AEdNvobzH03iHNBFmfoPRXyBpv/BU74G3yRNNc6/p5cgFbnSySnufLZh+Wa+j/hd8W/CPxo8Lx+IfBmuW+uaUzGNpIcq8TgAlJEYBkbBBwwBwQehoCx2FFFFAj8F/20buO8/aq+J8keSo1qaM5GOVwp/UGv0c/wCCUAI/ZeucjGfEN3j/AL9wV+VXxm8Tr42+L/jfxBHJ5sWq63e3sbAnBSSd2XHtgjHtX6+f8E0dFbSf2QfCk7LtbULm+usHOcfaZIx19RGD9CD3oLex9S0V4C/7enwEi8Sy6C/xGsEv45jbs7WtyLYODg/6R5XlY/2t+Pevd7e9t7yzivILiKe0ljEsc8bhkdCMhgw4II5zQQT1+Av7WHiS08XftKfEnVLFlks5dcuUikQ5WRUcx7wfRtmfxr9Gf20f+Chfhz4d+G9U8IfDnVYdd8aXcTW76nYuJLbSweGbeOHlAztVSQp5bptP5L2Gn3WsajbWVnBLeX11KsMMESl5JZGOFVQOSSSAB70FxR+sP/BIvRbiy+AvijUZQVhvfELrCCThglvCCwHTqxGf9n2FfdFeXfsy/CEfAr4GeEvBjbGvbG133zochrqRjJNg9wHdgD6AV6jQSz8oP+CvulCH41eC9T43XHh/7P1Of3dzK3Tp/wAtf84rp/8AgjleNHrvxTtQwCS22nSleMkq1wAfw3n86u/8FjtKIk+FWpLkgjUrd8kYH/Hsy4HXu/5CuE/4JD62tr8dPFulMwX7b4eaZQcfM0VxCMfXEjH8D6UFdD9ZqKKKCDyv9qT4mt8H/wBn3xz4qhm+z31ppzxWUmcFbqXEUJH0kdT+B6da/AL5nbuzE/Uk1+hX/BVf9o+HxFrth8JdDuRJaaRKt9rUsTZV7kr+6g4/uKxZh/edRwUNeK/8E7vgM3xp/aB0+9vrYT+G/C23Vb/euUkkB/0eE9vmkG7B4KxuKC1oj9NP2IfgOvwC+AGh6VdW3keIdUUarq5dcOs8ijER9PLQImOmVY9699oooICiiuU+KfxL0T4PfD7W/GXiOZ4dH0mHzpjEu53JYKiKOMszsqjJAywyR1oA/F7/AIKCXElz+2F8R3lbewubZAfZbSBVH4ACvv8A/wCCUH/Jr11/2MN3/wCioK/L79oX4rR/HD4y+KPHEWnNpMWsXCypZvKJWjVY1jGWAGSQgPTjOOcZr239m3/goPr/AOzb8NI/B2l+ENK1a3W7luzd3M8kcjNJjIIXjjAFBo1oftDRX5e2P/BYnxBGn+mfDTTbht2cwarJENvpzG3PXn9K7fw3/wAFhvC90y/2/wDDnV9MXudN1CK8I5PZ1i7YoIsz9C6K+PdL/wCCqXwO1CGN55fEOmMxAMd1pm5l6cny3ccZ7E9DX0Z8JvjP4M+OPho694J12DXNOV/KlMaskkMmM7JI3AZDjnkcjkZFAWO2oooo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Yfjfxhpvw98Ha14m1mYwaVpNpLe3LgZOxFLEAdycYA7kgVuV8Rf8FYPie/hP4EaT4StpvKufFOohZVB5e1t8SSD/v41v8AhmgD8wvjX8XNa+OXxM1zxnrshN3qM5aOAOWS1hHEcKZ/hVcD35J5Jr7U/wCCeH7C2neOdOtfih8RNPW80ZnJ0bQ7qPMV3tODcTKfvR5BCoRhsZOVwG+Kvgl8Np/jD8W/Cfgy3Z0OsahFbSyxjLRQ5zLIB/sxh2/Cv6DtF0ay8O6PY6Vptulnp1jAltbW8QwscaKFVQPQAAUFvQswwx20SRRIsUSKFREXCqBwAAOgrL8XeFNL8deF9V8O63arfaTqltJaXVuxxvjdSrDPUHB4I5BwRzWxRQQfnL4i/wCCOml3OpXEuhfFC70+wOTFbahoy3Mq+zSrNGD252Cvlv8AaQ/YJ+Iv7OWlT6/dfZPEnhOJlWTV9NYgwbm2r50TfMmSQMjcvIBbJxX7fVwPx+02z1f4GfEKz1CMSWUvh+/EoKbsD7O5yBkcjqORyByKCk2fz1V/Qz8CNQtNW+CPw+vLABbOfw/YSQqGLbVNumBk88dOeeK/nmr9tv8Agm74om8TfsjeEVuGZ5dNlutP3t3VJ3KD8EdV/wCA0DkfTtFFFBAV+PP/AAVf/wCToLX/ALF60/8ARs9fsNX40f8ABUqRn/auvQzFgmkWQUE/dG1jgfiSaCo7no3/AAR9sBJ8T/H975bEw6PDD5gB2jfMDg9sny/0NfqjX5cf8Eebt08d/Ea1AXy5NNtZSe+VlcD/ANDP6V+o9AnuFFFFAgooooAKKKKACiiigD8/f+Cgn7B1x8QZrv4l/DjTxL4j2mTWdFtx81+AP9fEOnmgD5kH38ZHzcP+XVjfXuhapBeWc8+n6jZzLLFPC5jlhkU5DKRgqwI69QRX9I9fFP7aP/BPPS/jX9t8Y+AYrbRPHRBlubQ4jtdVPfd2jmP9/ox+913AKTOW/Yw/4KRWHjSOw8E/Fa7h0zxDhYbLxHKQlvfHoEnPSOU/3vuN/snAb7/r+cDxL4a1bwdrt7ouuadc6Vq1lIYrmzu4zHLEw7FT+B9wQR1r7X/Yh/4KF6h8MbnTvAvxJvpdS8GMVt7LV5iXn0odFVj1eAdMdUHTKgKAbXY/WiiobW6hvraK4t5UuLeZBJHLEwZHUjIYEcEEHORU1BAV5b+0x8EIP2h/g1r3gmW7XTri8CTWl4ybxDPG4dCR6Ejacc4Y4r1Koby7jsbOe5lJEUMbSPgZOAMn+VAH84OuaU+ha1qGmyyRzS2dxJbvJCSUYoxUlSexxxX0x8Ff+CcvxS+OHgLTPGGmXvh7R9H1EF7YatdzLNIgdlLhI4XAGVOMkZGD3r5fvLqS+vJ7mUgyzO0jkDAyTk/zr+gv9nzw4vhD4E/DzRlUK1noFjE+O7+Qm8/i2T+NBo3Y/Nq7/wCCQ3xQSBmtvF3hKaYdEklukU/iIT/KvMPGH/BN348+E8vH4Th16AZzNo9/DL/44zK5/Ba/bWignmZ/Pjqf7OfxW0afyr34aeLrd+cb9EucNj0OzB/Cv0g/4JafAXxz8KPD/jHX/F2nXWgWuvG1Sy0q+Ro7giLzC0zxnlAfMAAIycE4Axn7uooBu4V+aH/BUP8AaP8AiB4G+Jug+CfC3iDVPCulLpKajPPpdw9rLdyySyJ/rUIbYoiAwCASzZBwMfpfXw1/wVk8M+E2+B+leItR05JPFcepxabpd8jFZERw8kqsAcMm2I/eBwSMYycglufkjX1B8Kf+CiXxV+DvgHSfB+hQ+H5NI0tDHbfbLB3kClixBZZFz8xJzjvXz14K8LXXjnxjoXhyx/4/dXv4LCA4zh5ZFRePqwr9FLD/AII4QqQb34rySArylvoATDf7xuTkdewoLdup+ak0nmyvJsWPcxbYgwq5PQe1dXefF3xxqHg+z8KXHi7WpfDNpGYoNIN/J9lVCSdvl7tpHJxkcA46V7V+2h+xrJ+yhdeGJLXXJvEela0ky/a5bQQeVNGVyhAduquCOmcN6V55+y1beENQ+P3grTvHelRax4Y1G/WxubeaWSJQ0oKROWRlICyMhOTjAOaBnn/hjwprPjXWrbR/D+lXmtarcHbFZ2EDTSv9FUE/j2r9T/2Ff+Cfcnwgv7Xx/wDEeGGbxhGN2m6QjiWPTCRgySMMq82CQMEqnUEtgr9j+Bfhh4R+GOntZeEvDWl+HLZ8b0020SEyY6Fyoyx92JNdPQQ3cKKKKCT4P/4K9aIbr4I+D9WAJ+x+IBbnHYS28pz06ZiA69x618d/8E2vEv8Awjv7XfhGJmCxanDeWDtnput5HX65eNB+NfoX/wAFM/Dv9u/si+JblU3vpV5ZXqgDJ/16xEjjssxJ6cA1+Tn7OHikeCvj98O9bd/Lhs9esmmbniIzKsnT/YLUFrY/oMrxb9rr9oK3/Zv+CureJlKPrk/+g6Pbvz5l24O1iO6oAzkdwmOpFe01+N//AAU4+Ov/AAtD47t4W0+fzNC8HK1iNjZSS8Yg3D/8BISP2MbetBKVz5I1bVbzXdVvNS1C5kvL+8me4uLmZtzyyOxZ3Y9ySSSfev27/YO+AP8AwoP4B6VbX9t5HifXMarq29cPG7qPLhPceWm0EdNxcjrX5r/8E9fgB/wvH4+WFzqFt53hnwxs1XUNy5SVw3+jwn/fcbiDwVjcV+2lBUn0CiiiggK89+P3whtfjx8HvE3gS7vH0+PV4EVLtF3eTLHIksTFcjcA8aEjIyMjNehUUAfzi+MfDU/gvxdrnh+5nhubnSb6ewlmt93lyNFIyFl3AHaSuRkA4PQV9CfAz/gnp8T/AI++ALPxjot34f0nRb1pFtW1i7mjkmCO0bMFjhkwNyMOcZx6V8+eNNW/t/xjruqbt/22/nud2Sc75GbOTyetfvB+yb4cXwp+zP8ADLTlQRsNAtLiRAAMSSxiV+n+07c0Gjdj88rn/gkL8T1hY2/i/wAJSzfwrJLdIp+pEJx+VeaeMP8Agmz8efCYZ4fC9t4ggUZMuj6hFJ+Gxyjn8FNftjRQTzM/nz1b9nD4r6HP5N98NPFtu+SAW0S5KtjrtYJhuo6HvX6C/wDBLL9n/wAf/DS48W+K/FWmXvhvStWtYbS10y/jMM1yyuW85omwyhQSqlgM+Y2OOv6D0UA3cKKKKCQ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8oP+CvniJ7v4z+C9D3ZhsdAN2B6NNcSK3friBe3pX6v1+Pn/AAViheP9p6xZ0KrJ4ctGQn+IedcDI/EEfhQVHcg/4JT+FU179qCTUpUyNE0O6vI3I4WR2jgH4lZn/I1+xVfk5/wSEvbeL43+MbRwv2qbw8XjJJztW5h3ADofvKfXjjvX6x0Ce4UUUUCCuK+NkXn/AAZ8ex70j36BfrvkOFXNtJyT2FdrXg37cfxPtfhX+zF43vZpVS81SyfRrJM4Z5rhTH8vuqF3+iGgD8Ja/a3/AIJoaHJo37InhaaUFTqN1e3YU9l+0PGPzEefxr8Uq/oG/Zj8Ox+FP2dvhrpaLtMPh6xaQf8ATR4VeQ9B/GzGguR6bRRRQQFfjN/wVK/5Ovv/APsE2X/oLV+zNfjD/wAFQrmOf9rTV0QktBpllHIMdG8vd/Jh+dBUdz0P/gkBdunxg8b2ox5cmgrIeOcrcRgf+hmv1br8nv8AgkF/yW3xl/2Lp/8ASmGv1hoE9wooooEFFFFABRRRQAV+Qf7RP/BSL4m6j8YNYX4e+JF0Hwjpl09rYRQ2cEv2tUbBnkMiMW3kEgcAKQMZyT+oPx38Uv4I+Cfj3X4XMdxpuhXtzCwznzFgcp0/2sc1/PPQVFH7h/sP/tWt+1J8Or641S1hsfFmhyx2+qQ2oIhkDgmKZASSobY42knBRu2K+kK+LP8Aglp8Eb74a/BXUPFuqoYL3xnLDdQQMOVs4lcQMfdzJI4/2WQ96+06BM+a/wBs/wDY70X9pfwZcXtjbw2PxB063P8AZep/d88DLC2mOcFGOQGPKE5HG4N+JF/Y3GmX1xZ3cMltd28jQzQyrteN1OGUg9CCCMV/SXX4H/th29na/tR/FCOwCiD+3rliF6eYXzJ/4+XoKiz9BP8AglL8cr3xz8M9a8A6vcNcXfhV430+SRssbKXdiP3EbqQPRZEUcLX3ZX5cf8EeLGaTx18R7xUJt4tNtIXb0Z5XKj8QjflX6j0EvcK4v42aqNB+DXj3UiQos9Av7gls4Gy3kbnHPau0rxj9szV/7E/ZX+J9wWKb9Entsh9v+tHlYz778Y79O9Aj8HNOs21HULW0VgjTyrEGPQFiBn9a/pFtraOztoreFdkMSCNFyThQMAZNfze6VeLp2qWd2yl1gmSUqOpCsDj9K/pHoLkFFFFBAUUUUAFfmN/wWF8bedr3w78IRyYEFtc6tPHnr5jLFEfw8qb8zX6c1+KX/BS3xmfFv7WniO3SUS2+iWtrpcTA5A2xiVx+Ek0g+oNBS3Kv/BOPwJ/wnH7WXhR5Y/NtNEjn1iYenlxlYj+E0kR/Cv23r80/+CPXgVTN8RPGcsZ3qttpFtJjsd0swz+EFfpZQD3Pn/8Abl+CLfHX9nbxBpVlbG417SwNX0pUGWaeIHMYHcvGZEA9WU9q/DCGaS2lSWJ2iljYMjoSGUg5BBHQ1/SfX4fft/fAz/hSH7RGsx2UHk+H/EGdY07aPlQSMfNiHYbJA4A7KU9aBxP15/Zy+KsXxs+CPhDxkjK0+o2K/a1X+C5TMc6/hIj49sGvSK/Nb/gkX8ZRjxX8ML6bn/kN6YGP+7HcIP8AyEwA/wBs1+lNBL0CiiigR5d+1D4WPjT9nT4kaQq75ZtBu3hXGcypEZIx/wB9otfgDFK8MiSRu0ciEMrqcFSOhBr+km6tor22lt50EkMqGN0PRlIwR+Vfzn+OvDMvgrxt4h8PT7xNpOo3Fg/mDDbopGQ598rQXE/cT4nftHWfgT9k9viwGj8+80K3vNPibGJLq5jXyUx3AdwWHZVY9q/Ce9vbnVr+e7uppLq8uZWllmkJZ5HYksxPUkkk17T8U/2kr3x/+zv8LPhiplWDwwtxLfMeFnl811tgP+ucLEf8DPpXff8ABOX9nj/hdfxwg1rVbUzeFvChTULouPkmuc/6PCfXLKXI6FYyD94UDWh+jX7Cn7Ph/Z9+BGm2WoW4i8Ua0Rqmrkj5kkdR5cJ7/u02qR03byOtfRNFFBmFFFFABWL411c+H/BuvaoG2GxsLi53btuNkbNnPbp1rarzL9p3VDov7OPxQvFLLJH4Z1ERsoBIc2zqpweOCRQB/PzX9HvhLR/+Ee8K6NpQBUWNlDbbSQcbEC4447dq/nCr+kXQ7t9Q0XT7qQhpJ7eOVivQllBOPzoLkXqKKKC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vzp/4K6/CC51LQ/CXxJsYDJHppbSNSZRkpFI2+Bz6KHMqn3kX1r9FqyPFvhPSPHfhnU/D2vWMWpaPqUDW11azD5ZEYYI45B7gjBBAIIIoGtD8Ff2aPjfd/s8fGXQfGkEL3drau0N9ZoQDcWsg2yKM/wAQB3Lnjcq54r92fhz8S/DPxa8KWniTwlrFvrWkXI+WaBuUbujqeUcZ5VgCK/Hz9rT9gvxf+z5qd7rOiW1x4l8AFi8WpQJvms167LlByuOR5g+U4GdpO2vn/wABfE7xb8LtU/tHwj4k1Pw7eHG+TT7lohIB0DqDhx7MCPagpq5/RXRX4veHP+Cnvx40KFI7rWdK13aMb9R0uMMfqYfLz9fzra1j/gq98a9TtTFbW3hbSZNu3z7PTZGfP97Eszrn8Me1AuVn61eNvHOgfDjw1e+IPE2rWuiaNZrvmu7uTag9AO7MegUAkngAmvxb/bZ/a3u/2oPHkI09JrDwVo5ePS7OU4eVj964lA/jYAADnavHUsT5H8T/AI1eOfjPqq6h418T6h4gnQkxpcyYhhz18uJQEjz/ALKirfwh+Anj347ax/Z3grw3d6wUYLNdKuy1t8/89Jmwi8c4JyccA0DSsefV/Q98E9SGs/BnwFqAKN9r0CwnzHnad1tG3HtzX89N7aPYXlxayY8yCRo22nIyCQcflX7q/sM+Iz4q/ZL+Gl6WL+Vpn2HJz/y7yvb45/65YoCR7tRRRQQFfin/AMFM/wDk77xT/wBelh/6Sx1+1lfib/wUra4P7YnjITRhIxBYCBh/Gn2OHJPP97eO3SgqO56F/wAEjNSFv+0N4lsmKqtz4ZmZcg7iyXVtgD8Cx/Cv1wr8a/8AgljcSQ/tW2qIxVZdGvUceowjY/NQfwr9lKAe4UUUUEhRRRQAUUUUAeZ/tM6DdeJ/2d/iTpdihlvLnw9fLDGBku/ksQo9yRj8a/n4r+lIjcCCMg9RX4q/t2/si6p+z78Q77XdJsHl+H2s3LTWNzCmUsZHJY2smPu7STsJ+8oHJKsAFxZ+hP8AwT6+P+hfFr4CeG/D8d5BD4n8L2EWlXmmFwJfKhURxTKvUoyBMtjhtw+v1FX833h/xHq3hPV7fVdE1O80fVLdt0N7YTtDNGfVXUgj8DXu9l/wUI/aC0/TlsoviNcvCF2Bp9Ps5ZcYx/rHhL5985oDlP1z/aS/aI8Ofs3fDi98R61cRSagyNHpel78S31xj5UUddoOCzdFHuQD+CniLXr7xV4g1PWtTmNxqWpXUt5dTHrJLI5d2/FiTV7xt498R/EfXZNZ8U65f+INVkAU3WoTtK4UdFBJ4UZOAMAele3fscfsf67+014zhnuIZtO8CafMp1TViColwQTbwH+KRh1PRAcn+EMDSsfeP/BKn4UTeCPgLf8Aiq9hMN54svvPiDDBNpCDHET9XM7D1DKe9fatUtG0ax8O6RZaVplrFY6dZQJbW1tAu1IYkUKqKOwAAA+lXaDMK+Zf+CkGrf2X+x544VWKyXb2NspGO95CWHPqqsK+mq/JL/gp7+0j4i8UfFXU/hVbSGx8J6Cbdri3CDde3TRLL5jNjO1RIFVRxkFjnIwDW58R6Xp0+salaWFqhkubqZIIkAJLOzAKOPciv6Sa/m20zVLzRdRtdQ067nsL+1lWe3uraQxywyKcq6OpBVgQCCDkEV63Y/tj/G/Ts+V8UPEr5AX9/fNNx/wPP50FtXP3uor8Frv9tD443sXlyfE/xCoznMVz5Z/NQD+FcH4r+Lnjnx2GXxJ4y1/XkbPyalqc0689QFdiAPagnlP38vvin4L0y6S1vPF+g2ly7bVhn1OBHY+gBbJPI/OulhmjuYklidZYnUMjo2VYHkEEdRX82Ffp5/wSEu/GU+i+OYruS6k8DQtAtkLgsYkvCXMghzwPk2lwO5j9aAasfoPr+uWXhjQdS1jUZhb6fp9tJd3Mx6JFGpZ2/AAmv53viH4xuviH498R+KL3Iuta1G41CRSc7TLIz7R7DOB7Cv2W/wCCjvjC88H/ALJfiz7Cxjm1SS30x5FPKxSSjzB/wJFZfo1fiPQOJ+yX/BK/wx/YX7K8N/swda1m8vdxHULst/yzAf1r7Brx/wDZC8EyfD39mb4caJNF5FwmkRXU0WMFJZ8zupHqGlYH3zXsFBLCvjr/AIKg/BtfiL+z63ie1h36v4Pn+2qVGWa1kKpcL9B+7kPtEa+xaoa9oll4m0LUdH1KEXOnahbSWlzC3SSKRSrqfqCRQI/n9+APxWuvgl8YvCnjS2LldLvUe5ij6y2zfJPGPdo2cD3wa/oI07ULbV9Ptb6zmS5s7mJZoZozlZEYAqw9iCDX88XxX+H178KPiX4m8H6hk3WjX8tmXIx5qq3ySD2ddrD2YV+tf/BM344J8Uf2frbw5eXAfXfBzLpsqE/M1oQTbPj0Cho/+2PvQWz67ooooICvw5/4KD+Cz4K/a18cxqm221KWLVYTjG7zolaQ/wDf3zB+FfuNX4a/t5/HCy+O/wC0Pq2p6XbxxaTo8Q0S0uE+9dJDJITM3OPmd32/7GzPNBUT58tLWa/uoba2iee4mdY44o13M7E4CgDqSSK/eH9j/wCAEP7OnwQ0bw3JGg165H2/WZlIO+7kA3LnuqALGD3CZ6k1+Ov7I2o2+l/tP/C2a5tI72J/ENnbiKVQyh5JRGj49VZw4PYqD2r99qByCiiiggKKKKACvn79vrVP7H/ZC+JE5IG+zht+Rn/W3MMX/s9fQNflb/wVK/aT8Rah4+u/g/p7tp/hnT4ba41JVUhtQndVmTLHrGgMeAP4wSScAKDW58BRRPNIkcaNJI5CqijJYnoAK/o68K6WdD8L6PpxBU2dnDblWIJGxAvJHB6V/ORZ3lxp95BdWs8ltdQOssU8LlHjdTlWVhyCCAQR0r1zTv2w/jbpmPJ+KPiZ8Js/0jUHn4/4Hnnjr196C2rn74UV+C93+2j8cryLy5Pif4gVc5zFc+W35qAa4bxb8ZvH3jxXTxJ428Q67G4KmLUNTmmTB6gKzEAewGKCeU/frUvif4N0a7W1v/FuhWN07BFgudShjdmOMAKWBzyOPcV0VtdQ3tvHPbypPBINySxMGVh6gjg1/NjX6Rf8Egr3xfPqfji3e4vJPAsFtFthlYm3jvi+R5YPCsY95bb1+Td/DQDVj9MaKKKCQ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QjcCCMg9RXz38V/wBgv4LfFy4mvL/wnHomqS/e1Dw+/wBikJPUlFHlMfdkJ96+haKAPzv8Q/8ABHbw/czMdC+Jep6dFnhNR0uO7YD6pJEP0rKtv+CN0KTqbj4tPLDzuSLw6EY/Qm6OPyr9JaKB3Z8afDj/AIJXfCDwdcxXevTax4zuEOfJv7gQWxPb93EFY/QuQfSvrnw74b0nwlo9tpOh6ZaaRpdsuyGzsYFhhjHoqKABWlRQI/Jn41f8Eu/iZJ8VdXm8ER6ZqfhXUb2S4tZ575YXs43fOyVWGTsyRlA2QoOATiv0m+Afwog+B3wd8LeB4LgXn9kWnly3CptWWZmaSVwOwMjuQOuDzmvQKKB3uFFFFAgr5w/ad/YY8D/tPa1Z69ql7qGgeIrW3Fr9v04oVmiDFlWVGU7iNzYIIPODkAAfR9FAHz1+zH+xJ4F/Zfvr3VtFuNQ1rxDeQfZpNT1N0zHESrMkSIoCglVJzuPHXHFfQtFFABRRRQAUUUUAFFFFABVHW9E07xJpV1perWFtqmm3SGOezvIVlhlU/wALIwII9iKvUUAfE3xR/wCCUnwu8Y3c174W1PVPA9xKS32eAi8tFJ54jkIcfQSY9AK8hf8A4I5aiLnanxUtTb7vvnQ2DY9dv2gjPtn8a/Teigd2fD/wv/4JPfDTwldw3ni3WdU8bzREH7MQLG0c/wC0iMznnt5mPXNfZ/h/w9pfhPRbPSNF0620nSrNPKt7KyhWKGJfRVUAAVo0UCCiiigAr4p/4KG/sZH4z+HW8ceCdGFz8QLIxi7iikKvqNoqsNqr91pVyhB4JVSvJ2ivtaigex+O37G/7BviP4kfExz8UfBGv6F4MsrZ5Jv7Ril057mbKiONdwDsDliSuBhfvAkZ/SHTP2MfgdpFstvB8MPDzxrjBurUXD/99SFm/WvaKKAueYwfsvfBy3iWNfhT4KKqMAyeH7R2/EmMk/jTLv8AZa+Dd7F5cnwp8GKuc5i0G1jP5qgNeo0UCPIv+GRfgp/0S3wr/wCCuL/CvTPD/h3SvCekW2k6JptppGl2y7ILKxgWGGJeuFRQAPwFaNFAHD/Gv4R6N8dPhjrngnXTJHYapEq+fBjzIJFYPHIue6uqnHcAg8E18Q/DH/gkda+HviFaal4v8ZweIfDNlMJhpttYNDJe4OQkpLkIucbgNxIyARnI/RaigdxANoAAwB0FLRRQIKKKKAPy2/4K1fA99I8XaF8UrCH/AEPV0XStTK/w3Makwuf9+JSvt5I9a8D/AGAfjBcfCL9pjwuTMy6T4hmXQr6POFZZ2CxMc8DbL5bZ7AN6mv1d/a5/Z/f9pT4Laj4Qtr9NM1RZ476wuJwTEJ484WTHO1lZ1yM4yDg4wfjH9l3/AIJieMfC3xX0XxT8RbzTLXSdCu0vodP0+czy3k0bBo8nAVIwwBOck7du0Z3ALT0P02ooooICvyf+JH/BKP4lTfETVH8L6voN74cu7mW4trq+upIZYY2YsElQRtlhnGVyDjPy5wP1gooGnY/LX9lz/gmv8SPDHxs8N+JvHI0/RtE8O6hFqSrbXizzXcsLh4lQJkBS6qSWIOARjJ4/UqiigG7hRRRQIKKKKACvj/8A4KAfsdRfHjwfL4r8J6Ok/wAR9NSNF2S+Wb+1UsWhIJCFxuJUnk425+7j7AooA/Gf9kn9hHxd8SPi5bQfEfwT4g0DwVZRyy38moW8tg07BCI442cAtlypJX+FW5GRX6W6R+xb8DdEtFtrf4Y+H5I1AAN3b/aX49XlLMfxNe10UDueYW/7L3wctYViT4U+Ciq9DJ4ftXb8WaMk/nTbr9lv4N3kPlyfCnwYqk5zFoNrG35qgNeo0UCPIv8AhkX4Kf8ARLfCv/gri/wr0nw34Y0fwdo9vpOg6VZ6LpduMQ2VhbrDDGO+EUACtSigAooooAKKKKACiiigAooooAKKKKACiiigAooooAKKKKACiiigAooooAKKKKACiiigAooooAKKKKACiiigAooooAKKKKACiiigAooooAKKKKACiiigAooooAKKKKACiiigAooooAKKKKACiiigAooooAKKKKACiiigAooooA//2Q=="/>
  <p:tag name="MMPROD_THEME_BG_IMAGE" val=""/>
  <p:tag name="MMPROD_TAG_VCONFIG" val="PD94bWwgdmVyc2lvbj0iMS4wIj8+DQo8Y29uZmlndXJhdGlvbj4NCgk8Y29sb3JzPg0KCQk8dWljb2xvciBuYW1lPSJwcmltYXJ5IiB2YWx1ZT0iMHg2Rjg0ODgiLz4NCgkJPHVpY29sb3IgbmFtZT0iZ2xvdyIgdmFsdWU9IjB4MzVEMzM0Ii8+DQoJCTx1aWNvbG9yIG5hbWU9InRleHQiIHZhbHVlPSIweEZGRkZGRiIvPg0KCQk8dWljb2xvciBuYW1lPSJsaWdodCIgdmFsdWU9IjB4NEU1RDYwIi8+DQoJCTx1aWNvbG9yIG5hbWU9InNoYWRvdyIgdmFsdWU9IjB4MDAwMDAwIi8+DQoJCTx1aWNvbG9yIG5hbWU9ImJhY2tncm91bmQiIHZhbHVlPSIweDcyNzk3MSIvPg0KCTwvY29sb3JzPg0KCTxsYXlvdXQ+DQoJCTx1aXNob3cgbmFtZT0icHJlc2VudGF0aW9udGl0bGUiIHZhbHVlPSJ0cnVlIi8+DQoJCTx1aXNob3cgbmFtZT0icHJlc2VudGVycGhvdG8iIHZhbHVlPSJ0cnVlIi8+DQoJCTx1aXNob3cgbmFtZT0icHJlc2VudGVybmFtZSIgdmFsdWU9InRydWUiLz4NCgkJPHVpc2hvdyBuYW1lPSJwcmVzZW50ZXJ0aXRsZSIgdmFsdWU9InRydWUiLz4NCgkJPHVpc2hvdyBuYW1lPSJwcmVzZW50ZXJlbWFpbCIgdmFsdWU9InRydWUiLz4NCgkJPHVpc2hvdyBuYW1lPSJwcmVzZW50ZXJiaW8iIHZhbHVlPSJ0cnVlIi8+DQoJCTx1aXNob3cgbmFtZT0iY29tcGFueWxvZ28iIHZhbHVlPSJ0cnVlIi8+DQoJCTx1aXNob3cgbmFtZT0ic2lkZWJhciIgdmFsdWU9InRydWUiLz4NCgkJPHVpc2hvdyBuYW1lPSJvdXRsaW5lIiB2YWx1ZT0idHJ1ZSIvPg0KCQk8dWlzaG93IG5hbWU9InRodW1ibmFpbCIgdmFsdWU9InRydWUiLz4NCgkJPHVpc2hvdyBuYW1lPSJub3RlcyIgdmFsdWU9InRydWUiLz4NCgkJPHVpc2hvdyBuYW1lPSJzZWFyY2giIHZhbHVlPSJ0cnVlIi8+DQoJCTx1aXNob3cgbmFtZT0iYXR0YWNobWVudHMiIHZhbHVlPSJ0cnVlIi8+DQoJCTx1aXNob3cgbmFtZT0idXRpbHMiIHZhbHVlPSJ0cnVlIi8+DQoJCTx1aXNob3cgbmFtZT0idm9sdW1lIiB2YWx1ZT0idHJ1ZSIvPg0KCQk8dWlzaG93IG5hbWU9InBsYXliYXIiIHZhbHVlPSJ0cnVlIi8+DQoJCTx1aXNob3cgbmFtZT0idGFsa2luZ2hlYWQiIHZhbHVlPSJ0cnVlIi8+DQoJCTx1aXNob3cgbmFtZT0ic2lkZWJhcm9ucmlnaHQiIHZhbHVlPSJ0cnVlIi8+DQoJCTx1aXNob3cgbmFtZT0idmlld2NoYW5nZSIgdmFsdWU9InRydWUiLz4NCgkJPHVpc2hvdyBuYW1lPSJpbml0aWFsZGlzcGxheW1vZGVpc25vcm1hbCIgdmFsdWU9InRydWUiLz4NCgkJPHVpcmVwbGFjZSBuYW1lPSJsb2dvIiB2YWx1ZT0iIi8+DQoJCTx1aXJlcGxhY2UgbmFtZT0iYmdpbWFnZSIgdmFsdWU9IiIvPg0KCQk8dWlyZXBsYWNlIG5hbWU9ImluaXRpYWx0YWIiIHZhbHVlPSJvdXRsaW5lIi8+DQoJCTx1aXNob3cgbmFtZT0icXVpeiIgdmFsdWU9InRydWUiLz4NCgkJPHVpc2hvdyBuYW1lPSJhbHdheXNTY3J1bmNoIiB2YWx1ZT0iZmFsc2UiLz4NCgk8L2xheW91dD4NCgk8bGFuZ3VhZ2UgaWQ9ImVu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DQoJCTx1aXRleHQgbmFtZT0iU0NSVUJCQVJTVEFUVVNfTk9BVURJTyIgdmFsdWU9Ik5vIEF1ZGlvIi8+DQoJCTx1aXRleHQgbmFtZT0iU0NSVUJCQVJTVEFUVVNfTE9BRElORyIgdmFsdWU9IkxvYWRpbmciLz4NCgkJPHVpdGV4dCBuYW1lPSJTQ1JVQkJBUlNUQVRVU19CVUZGRVJJTkciIHZhbHVlPSJCdWZmZXJpbmciLz4NCgkJPHVpdGV4dCBuYW1lPSJTQ1JVQkJBUlNUQVRVU19RVUVTVElPTiIgdmFsdWU9IkFuc3dlciBRdWVzdGlvbiIvPg0KCQk8dWl0ZXh0IG5hbWU9IlNDUlVCQkFSU1RBVFVTX1JFVklFV1FVSVoiIHZhbHVlPSJSZXZpZXdpbmcgUXVpeiIvPg0KCQk8IS0tIHN1YnN0aXR1dGlvbjogJW0gPT0gbWludXRlcyByZW1haW5pbmcgLS0+DQoJCTwhLS0gc3Vic3RpdHV0aW9uOiAlcyA9PSBzZWNvbmRzIHJlbWFpbmluZyAtLT4NCgkJPHVpdGV4dCBuYW1lPSJFTEFQU0VEIiB2YWx1ZT0iJW0gTWludXRlcyAlcyBTZWNvbmRzIFJlbWFpbmluZyIvPg0KCQk8dWl0ZXh0IG5hbWU9Ik5PVEZPVU5EIiB2YWx1ZT0iTm90aGluZyBGb3VuZCIvPg0KCQk8dWl0ZXh0IG5hbWU9IkFUVEFDSE1FTlRTIiB2YWx1ZT0iQXR0YWNobWVudH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WN0Ii8+DQoJCTx1aXRleHQgbmFtZT0iVEFCX09VVExJTkUiIHZhbHVlPSJPdXRsaW5lIi8+DQoJCTx1aXRleHQgbmFtZT0iVEFCX1RIVU1CIiB2YWx1ZT0iVGh1bWIiLz4NCgkJPHVpdGV4dCBuYW1lPSJUQUJfTk9URVMiIHZhbHVlPSJOb3RlcyIvPg0KCQk8dWl0ZXh0IG5hbWU9IlRBQl9TRUFSQ0giIHZhbHVlPSJTZWFyY2giLz4NCgkJPHVpdGV4dCBuYW1lPSJTTElERV9IRUFESU5HIiB2YWx1ZT0iU2xpZGUgVGl0bGUiLz4NCgkJPHVpdGV4dCBuYW1lPSJEVVJBVElPTl9IRUFESU5HIiB2YWx1ZT0iRHVyYXRpb24iLz4NCgkJPHVpdGV4dCBuYW1lPSJTRUFSQ0hfSEVBRElORyIgdmFsdWU9IlNlYXJjaCBmb3IgdGV4dDoiLz4NCgkJPHVpdGV4dCBuYW1lPSJUSFVNQl9IRUFESU5HIiB2YWx1ZT0iU2xpZGUiLz4NCgkJPHVpdGV4dCBuYW1lPSJUSFVNQl9JTkZPIiB2YWx1ZT0iU2xpZGUgVGl0bGUvRHVyYXRpb24iLz4NCgkJPHVpdGV4dCBuYW1lPSJBVFRBQ0hOQU1FX0hFQURJTkciIHZhbHVlPSJGaWxlIE5hbWUiLz4NCgkJPHVpdGV4dCBuYW1lPSJBVFRBQ0hTSVpFX0hFQURJTkciIHZhbHVlPSJTaXplIi8+DQoJCTx1aXRleHQgbmFtZT0iU0xJREVfTk9URVMiIHZhbHVlPSJTbGlkZSBOb3Rlcy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TaG93IHNpZGViYXIgdG8gcGFydGljaXBhbnRzIi8+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SB1aXRleHQgLS0+DQoJCTwhLS0gc3Vic3RpdHV0aW9uOiAlbiA9PSBzbGlkZSBudW1iZXIgLS0+DQoJCTx1aXRleHQgbmFtZT0iVU5OQU1FRFNMSURFVElUTEUiIHZhbHVlPSJGb2xpZSAlbiIvPg0KCQk8IS0tIHN1YnN0aXR1dGlvbjogJW4gPT0gc2xpZGUgbnVtYmVyIC0tPg0KCQk8IS0tIHN1YnN0aXR1dGlvbjogJXQgPT0gdG90YWwgc2xpZGUgY291bnQgLS0+DQoJCTx1aXRleHQgbmFtZT0iU0NSVUJCQVJTVEFUVVNfU0xJREVJTkZPIiB2YWx1ZT0iRm9saWUgJW4gLyAldCB8ICIvPg0KCQk8dWl0ZXh0IG5hbWU9IlNDUlVCQkFSU1RBVFVTX1NUT1BQRUQiIHZhbHVlPSJCZWVuZGV0Ii8+DQoJCTx1aXRleHQgbmFtZT0iU0NSVUJCQVJTVEFUVVNfUExBWUlORyIgdmFsdWU9IldpZWRlcmdhYmUiLz4NCgkJPHVpdGV4dCBuYW1lPSJTQ1JVQkJBUlNUQVRVU19OT0FVRElPIiB2YWx1ZT0iS2VpbiBBdWRpbyIvPg0KCQk8dWl0ZXh0IG5hbWU9IlNDUlVCQkFSU1RBVFVTX0xPQURJTkciIHZhbHVlPSJMYWRlbiIvPg0KCQk8dWl0ZXh0IG5hbWU9IlNDUlVCQkFSU1RBVFVTX0JVRkZFUklORyIgdmFsdWU9IlB1ZmZlcm4iLz4NCgkJPHVpdGV4dCBuYW1lPSJTQ1JVQkJBUlNUQVRVU19RVUVTVElPTiIgdmFsdWU9IkZyYWdlIGJlYW50d29ydGVuIi8+DQoJCTx1aXRleHQgbmFtZT0iU0NSVUJCQVJTVEFUVVNfUkVWSUVXUVVJWiIgdmFsdWU9Ik5vY2htYWxzIGR1cmNoc2VoZW4iLz4NCgkJPCEtLSBzdWJzdGl0dXRpb246ICVtID09IG1pbnV0ZXMgcmVtYWluaW5nIC0tPg0KCQk8IS0tIHN1YnN0aXR1dGlvbjogJXMgPT0gc2Vjb25kcyByZW1haW5pbmcgLS0+DQoJCTx1aXRleHQgbmFtZT0iRUxBUFNFRCIgdmFsdWU9IlJlc3RkYXVlcjogJW0gTWludXRlbiAlcyBTZWt1bmRlbiIvPg0KCQk8dWl0ZXh0IG5hbWU9Ik5PVEZPVU5EIiB2YWx1ZT0iTmljaHRzIGdlZnVuZGVuIi8+DQoJCTx1aXRleHQgbmFtZT0iQVRUQUNITUVOVFMiIHZhbHVlPSJBbmxhZ2VuIi8+DQoJCTwhLS0gc3Vic3RpdHV0aW9uOiAlcCA9PSBjdXJyZW50IHNwZWFrZXIncyB0aXRsZSAtLT4NCgkJPHVpdGV4dCBuYW1lPSJCSU9XSU5fVElUTEUiIHZhbHVlPSJTcHJlY2hlcjogJXAiLz4NCgkJPHVpdGV4dCBuYW1lPSJCSU9CVE5fVElUTEUiIHZhbHVlPSJTcHJlY2hlciIvPg0KCQk8dWl0ZXh0IG5hbWU9IkRJVklERVJCVE5fVElUTEUiIHZhbHVlPSJ8Ii8+DQoJCTx1aXRleHQgbmFtZT0iQ09OVEFDVEJUTl9USVRMRSIgdmFsdWU9IktvbnRha3QiLz4NCgkJPHVpdGV4dCBuYW1lPSJUQUJfT1VUTElORSIgdmFsdWU9IlN0cnVrdHVyIi8+DQoJCTx1aXRleHQgbmFtZT0iVEFCX1RIVU1CIiB2YWx1ZT0iTWluaWF0dXIiLz4NCgkJPHVpdGV4dCBuYW1lPSJUQUJfTk9URVMiIHZhbHVlPSJOb3RpemVuIi8+DQoJCTx1aXRleHQgbmFtZT0iVEFCX1NFQVJDSCIgdmFsdWU9IlN1Y2hlbiIvPg0KCQk8dWl0ZXh0IG5hbWU9IlNMSURFX0hFQURJTkciIHZhbHVlPSJGb2xpZW50aXRlbCIvPg0KCQk8dWl0ZXh0IG5hbWU9IkRVUkFUSU9OX0hFQURJTkciIHZhbHVlPSJEYXVlciIvPg0KCQk8dWl0ZXh0IG5hbWU9IlNFQVJDSF9IRUFESU5HIiB2YWx1ZT0iVGV4dCBzdWNoZW46Ii8+DQoJCTx1aXRleHQgbmFtZT0iVEhVTUJfSEVBRElORyIgdmFsdWU9IkZvbGllIi8+DQoJCTx1aXRleHQgbmFtZT0iVEhVTUJfSU5GTyIgdmFsdWU9IkZvbGllbnRpdGVsL0RhdWVyIi8+DQoJCTx1aXRleHQgbmFtZT0iQVRUQUNITkFNRV9IRUFESU5HIiB2YWx1ZT0iRGF0ZWluYW1lIi8+DQoJCTx1aXRleHQgbmFtZT0iQVRUQUNIU0laRV9IRUFESU5HIiB2YWx1ZT0iR3LDtsOfZSIvPg0KCQk8dWl0ZXh0IG5hbWU9IlNMSURFX05PVEVTIiB2YWx1ZT0iRm9saWVubm90aXplb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EZW4gVGVpbG5laG1lcm4gZGllIFNlaXRlbmxlaXN0ZSBhbnplaWdlbiIvPg0KCQk8dWl0ZXh0IG5hbWU9Ik1VVEUiIHZhbHVlPSJUb24gYXVzIi8+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IHVpdGV4dCAtLT4NCgkJPCEtLSBzdWJzdGl0dXRpb246ICVuID09IHNsaWRlIG51bWJlciAtLT4NCgkJPHVpdGV4dCBuYW1lPSJVTk5BTUVEU0xJREVUSVRMRSIgdmFsdWU9IkRpYXBvc2l0aXZlICVuIi8+DQoJCTwhLS0gc3Vic3RpdHV0aW9uOiAlbiA9PSBzbGlkZSBudW1iZXIgLS0+DQoJCTwhLS0gc3Vic3RpdHV0aW9uOiAldCA9PSB0b3RhbCBzbGlkZSBjb3VudCAtLT4NCgkJPHVpdGV4dCBuYW1lPSJTQ1JVQkJBUlNUQVRVU19TTElERUlORk8iIHZhbHVlPSJEaWFwb3NpdGl2ZSAlbiAvICV0IHwgIi8+DQoJCTx1aXRleHQgbmFtZT0iU0NSVUJCQVJTVEFUVVNfU1RPUFBFRCIgdmFsdWU9IkFycsOqdMOpZSIvPg0KCQk8dWl0ZXh0IG5hbWU9IlNDUlVCQkFSU1RBVFVTX1BMQVlJTkciIHZhbHVlPSJMZWN0dXJlIi8+DQoJCTx1aXRleHQgbmFtZT0iU0NSVUJCQVJTVEFUVVNfTk9BVURJTyIgdmFsdWU9IlBhcyBkZSBzb24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DQoJCTwhLS0gc3Vic3RpdHV0aW9uOiAlcCA9PSBjdXJyZW50IHNwZWFrZXIncyB0aXRsZSAtLT4NCgkJPHVpdGV4dCBuYW1lPSJCSU9XSU5fVElUTEUiIHZhbHVlPSJCaW86ICVwIi8+DQoJCTx1aXRleHQgbmFtZT0iQklPQlROX1RJVExFIiB2YWx1ZT0iQmlvIDoiLz4NCgkJPHVpdGV4dCBuYW1lPSJESVZJREVSQlROX1RJVExFIiB2YWx1ZT0ifCIvPg0KCQk8dWl0ZXh0IG5hbWU9IkNPTlRBQ1RCVE5fVElUTEUiIHZhbHVlPSJDb250YWN0Ii8+DQoJCTx1aXRleHQgbmFtZT0iVEFCX09VVExJTkUiIHZhbHVlPSJQbGFuIi8+DQoJCTx1aXRleHQgbmFtZT0iVEFCX1RIVU1CIiB2YWx1ZT0iIE1pbmlhdHVyZSIvPg0KCQk8dWl0ZXh0IG5hbWU9IlRBQl9OT1RFUyIgdmFsdWU9Ik5vdGVzIi8+DQoJCTx1aXRleHQgbmFtZT0iVEFCX1NFQVJDSCIgdmFsdWU9IiBDaGVyY2hlciIvPg0KCQk8dWl0ZXh0IG5hbWU9IlNMSURFX0hFQURJTkciIHZhbHVlPSJUaXRyZSBkZSBsYSBkaWFwb3NpdGl2ZSIvPg0KCQk8dWl0ZXh0IG5hbWU9IkRVUkFUSU9OX0hFQURJTkciIHZhbHVlPSJEdXLDqWUiLz4NCgkJPHVpdGV4dCBuYW1lPSJTRUFSQ0hfSEVBRElORyIgdmFsdWU9IlJlY2hlcmNoZSBkZSB0ZXh0ZSA6Ii8+DQoJCTx1aXRleHQgbmFtZT0iVEhVTUJfSEVBRElORyIgdmFsdWU9IkRpYXBvc2l0aXZlIi8+DQoJCTx1aXRleHQgbmFtZT0iVEhVTUJfSU5GTyIgdmFsdWU9IlRpdHJlL2R1csOpZSIvPg0KCQk8dWl0ZXh0IG5hbWU9IkFUVEFDSE5BTUVfSEVBRElORyIgdmFsdWU9Ik5vbSBkZSBmaWNoaWVyIi8+DQoJCTx1aXRleHQgbmFtZT0iQVRUQUNIU0laRV9IRUFESU5HIiB2YWx1ZT0iVGFpbGxlIi8+DQoJCTx1aXRleHQgbmFtZT0iU0xJREVfTk9URVMiIHZhbHVlPSJOb3RlcyBkZXMgZGlhcG9zaXRpdmVz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DQoJCTx1aXRleHQgbmFtZT0iU0NSVUJCQVJTVEFUVVNfUExBWUlORyIgdmFsdWU9IuWGjeeUn+S4rSIvPg0KCQk8dWl0ZXh0IG5hbWU9IlNDUlVCQkFSU1RBVFVTX05PQVVESU8iIHZhbHVlPSLpn7Plo7DjgarjgZciLz4NCgkJPHVpdGV4dCBuYW1lPSJTQ1JVQkJBUlNUQVRVU19MT0FESU5HIiB2YWx1ZT0i44Ot44O844OJ5LitIi8+DQoJCTx1aXRleHQgbmFtZT0iU0NSVUJCQVJTVEFUVVNfQlVGRkVSSU5HIiB2YWx1ZT0i44OQ44OD44OV44Kh5LitIi8+DQoJCTx1aXRleHQgbmFtZT0iU0NSVUJCQVJTVEFUVVNfUVVFU1RJT04iIHZhbHVlPSLos6rllY/jgavnrZTjgYjjgabkuIvjgZXjgYQiLz4NCgkJPHVpdGV4dCBuYW1lPSJTQ1JVQkJBUlNUQVRVU19SRVZJRVdRVUlaIiB2YWx1ZT0i44Kv44Kk44K644KS44Os44OT44Ol44O844GX44Gm44GE44G+44GZIi8+DQoJCTwhLS0gc3Vic3RpdHV0aW9uOiAlbSA9PSBtaW51dGVzIHJlbWFpbmluZyAtLT4NCgkJPCEtLSBzdWJzdGl0dXRpb246ICVzID09IHNlY29uZHMgcmVtYWluaW5nIC0tPg0KCQk8dWl0ZXh0IG5hbWU9IkVMQVBTRUQiIHZhbHVlPSLmrovjgoogOiAlbSDliIYgJXMg56eSIi8+DQoJCTx1aXRleHQgbmFtZT0iTk9URk9VTkQiIHZhbHVlPSLkvZXjgoLopovjgaTjgYvjgorjgb7jgZvjgpMiLz4NCgkJPHVpdGV4dCBuYW1lPSJBVFRBQ0hNRU5UUyIgdmFsdWU9Iua3u+S7mCIvPg0KCQk8IS0tIHN1YnN0aXR1dGlvbjogJXAgPT0gY3VycmVudCBzcGVha2VyJ3MgdGl0bGUgLS0+DQoJCTx1aXRleHQgbmFtZT0iQklPV0lOX1RJVExFIiB2YWx1ZT0i57WM5q20IDogJXAiLz4NCgkJPHVpdGV4dCBuYW1lPSJCSU9CVE5fVElUTEUiIHZhbHVlPSLntYzmrbQiLz4NCgkJPHVpdGV4dCBuYW1lPSJESVZJREVSQlROX1RJVExFIiB2YWx1ZT0ifCIvPg0KCQk8dWl0ZXh0IG5hbWU9IkNPTlRBQ1RCVE5fVElUTEUiIHZhbHVlPSLjgYrllY/jgYTlkIjjgo/jgZs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44Kk44OI44OrIi8+DQoJCTx1aXRleHQgbmFtZT0iRFVSQVRJT05fSEVBRElORyIgdmFsdWU9IumVt+OBlSIvPg0KCQk8dWl0ZXh0IG5hbWU9IlNFQVJDSF9IRUFESU5HIiB2YWx1ZT0i5qSc57Si44GZ44KL44OG44Kt44K544OIIDogIi8+DQoJCTx1aXRleHQgbmFtZT0iVEhVTUJfSEVBRElORyIgdmFsdWU9IuOCueODqeOCpOODiSIvPg0KCQk8dWl0ZXh0IG5hbWU9IlRIVU1CX0lORk8iIHZhbHVlPSLjgrnjg6njgqTjg4njgr/jgqTjg4jjg6sgLyDplbfjgZUiLz4NCgkJPHVpdGV4dCBuYW1lPSJBVFRBQ0hOQU1FX0hFQURJTkciIHZhbHVlPSLjg5XjgqHjgqTjg6vlkI0iLz4NCgkJPHVpdGV4dCBuYW1lPSJBVFRBQ0hTSVpFX0hFQURJTkciIHZhbHVlPSLjgrXjgqTjgroiLz4NCgkJPHVpdGV4dCBuYW1lPSJTTElERV9OT1RFUyIgdmFsdWU9IuOCueODqeOCpOODieODjuODvOODiC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jgrXjgqTjg4njg5Djg7zjgpLlj4LliqDogIXjgavopovjgZvjgosiLz4NCgkJPHVpdGV4dCBuYW1lPSJNVVRFIiB2YWx1ZT0i44Of44Ol44O844OIIi8+DQoJCTx1aXRleHQgbmFtZT0iRE9DV1JBUF9USVRMRSIgdmFsdWU9IlByZXNlbnRlciDmt7vku5jjg5XjgqHjgqTjg6siLz4NCgkJPHVpdGV4dCBuYW1lPSJET0NXUkFQX01TRyIgdmFsdWU9IuODnuOCpOOCs+ODs+ODlOODpeODvOOCv+OBq+S/neWtmCIvPg0KCQk8dWl0ZXh0IG5hbWU9IkRPQ1dSQVBfUFJPTVBUIiB2YWx1ZT0i44Kv44Oq44OD44Kv44GX44Gm44OA44Km44Oz44Ot44O844OJIi8+DQoJPC9sYW5ndWFnZT4NCgk8bGFuZ3VhZ2UgaWQ9Imtv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DQoJCTx1aXRleHQgbmFtZT0iU0NSVUJCQVJTVEFUVVNfU0xJREVJTkZPIiB2YWx1ZT0i7Iqs65287J2065OcICVuIC8gJXQgfCAiLz4NCgkJPHVpdGV4dCBuYW1lPSJTQ1JVQkJBUlNUQVRVU19TVE9QUEVEIiB2YWx1ZT0i7KSR7KeA65CoIi8+DQoJCTx1aXRleHQgbmFtZT0iU0NSVUJCQVJTVEFUVVNfUExBWUlORyIgdmFsdWU9IuyerOyDnSIvPg0KCQk8dWl0ZXh0IG5hbWU9IlNDUlVCQkFSU1RBVFVTX05PQVVESU8iIHZhbHVlPSLsmKTrlJTsmKQg7JeG7J2MIi8+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DQoJCTwhLS0gc3Vic3RpdHV0aW9uOiAlbSA9PSBtaW51dGVzIHJlbWFpbmluZyAtLT4NCgkJPCEtLSBzdWJzdGl0dXRpb246ICVzID09IHNlY29uZHMgcmVtYWluaW5nIC0tPg0KCQk8dWl0ZXh0IG5hbWU9IkVMQVBTRUQiIHZhbHVlPSIlbeu2hCAlc+y0iCDrgqjsnYwiLz4NCgkJPHVpdGV4dCBuYW1lPSJOT1RGT1VORCIgdmFsdWU9IuyXhuydjCIvPg0KCQk8dWl0ZXh0IG5hbWU9IkFUVEFDSE1FTlRTIiB2YWx1ZT0i7LKo67aAIO2MjOydvCIvPg0KCQk8IS0tIHN1YnN0aXR1dGlvbjogJXAgPT0gY3VycmVudCBzcGVha2VyJ3MgdGl0bGUgLS0+DQoJCTx1aXRleHQgbmFtZT0iQklPV0lOX1RJVExFIiB2YWx1ZT0i6rK966ClIOyGjOqwnDogJXAiLz4NCgkJPHVpdGV4dCBuYW1lPSJCSU9CVE5fVElUTEUiIHZhbHVlPSLqsr3roKUg7IaM6rCcIi8+DQoJCTx1aXRleHQgbmFtZT0iRElWSURFUkJUTl9USVRMRSIgdmFsdWU9InwiLz4NCgkJPHVpdGV4dCBuYW1lPSJDT05UQUNUQlROX1RJVExFIiB2YWx1ZT0i7Jew65297LKY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PC9jb25maWd1cmF0aW9uPg0="/>
  <p:tag name="MMPROD_UIDATA" val="&lt;database version=&quot;7.0&quot;&gt;&lt;object type=&quot;1&quot; unique_id=&quot;10001&quot;&gt;&lt;property id=&quot;20141&quot; value=&quot;The McKinney-Vento Homeless Assistance Act: An Overview&quot;/&gt;&lt;property id=&quot;20144&quot; value=&quot;1&quot;/&gt;&lt;property id=&quot;20146&quot; value=&quot;0&quot;/&gt;&lt;property id=&quot;20147&quot; value=&quot;0&quot;/&gt;&lt;property id=&quot;20148&quot; value=&quot;5&quot;/&gt;&lt;property id=&quot;20180&quot; value=&quot;1&quot;/&gt;&lt;property id=&quot;20181&quot; value=&quot;1&quot;/&gt;&lt;property id=&quot;20191&quot; value=&quot;SERVE Breeze server&quot;/&gt;&lt;property id=&quot;20192&quot; value=&quot;http://servepres.serve.org&quot;/&gt;&lt;property id=&quot;20193&quot; value=&quot;0&quot;/&gt;&lt;property id=&quot;20221&quot; value=&quot;C:\Documents and Settings\homeless\My Documents\My Pictures\Logos\&quot;/&gt;&lt;property id=&quot;20250&quot; value=&quot;6&quot;/&gt;&lt;property id=&quot;20251&quot; value=&quot;0&quot;/&gt;&lt;property id=&quot;20259&quot; value=&quot;0&quot;/&gt;&lt;property id=&quot;20262&quot; value=&quot;33468&quot;/&gt;&lt;object type=&quot;4&quot; unique_id=&quot;10002&quot;&gt;&lt;object type=&quot;5&quot; unique_id=&quot;10501&quot;&gt;&lt;property id=&quot;20000&quot; value=&quot;0&quot;/&gt;&lt;property id=&quot;20149&quot; value=&quot;Christina Dukes&quot;/&gt;&lt;property id=&quot;20150&quot; value=&quot;Program Specialist&quot;/&gt;&lt;property id=&quot;20151&quot; value=&quot;christina.jpg&quot;/&gt;&lt;property id=&quot;20153&quot; value=&quot;cdukes@serve.org&quot;/&gt;&lt;property id=&quot;20159&quot; value=&quot;BREEZE - NCHE LOGO.jpg&quot;/&gt;&lt;/object&gt;&lt;/object&gt;&lt;object type=&quot;2&quot; unique_id=&quot;10003&quot;&gt;&lt;object type=&quot;3&quot; unique_id=&quot;10008&quot;&gt;&lt;property id=&quot;20148&quot; value=&quot;5&quot;/&gt;&lt;property id=&quot;20300&quot; value=&quot;Slide 26 - &amp;quot;School Selection (cont)&amp;quot;&quot;/&gt;&lt;property id=&quot;20303&quot; value=&quot;-1&quot;/&gt;&lt;property id=&quot;20307&quot; value=&quot;271&quot;/&gt;&lt;property id=&quot;20309&quot; value=&quot;-1&quot;/&gt;&lt;/object&gt;&lt;object type=&quot;3&quot; unique_id=&quot;10014&quot;&gt;&lt;property id=&quot;20148&quot; value=&quot;5&quot;/&gt;&lt;property id=&quot;20300&quot; value=&quot;Slide 30 - &amp;quot;Enrollment&amp;quot;&quot;/&gt;&lt;property id=&quot;20303&quot; value=&quot;-1&quot;/&gt;&lt;property id=&quot;20307&quot; value=&quot;278&quot;/&gt;&lt;property id=&quot;20309&quot; value=&quot;-1&quot;/&gt;&lt;/object&gt;&lt;object type=&quot;3&quot; unique_id=&quot;10015&quot;&gt;&lt;property id=&quot;20148&quot; value=&quot;5&quot;/&gt;&lt;property id=&quot;20300&quot; value=&quot;Slide 31 - &amp;quot;Enrollment (cont)&amp;quot;&quot;/&gt;&lt;property id=&quot;20303&quot; value=&quot;-1&quot;/&gt;&lt;property id=&quot;20307&quot; value=&quot;279&quot;/&gt;&lt;property id=&quot;20309&quot; value=&quot;-1&quot;/&gt;&lt;/object&gt;&lt;object type=&quot;3&quot; unique_id=&quot;10021&quot;&gt;&lt;property id=&quot;20148&quot; value=&quot;5&quot;/&gt;&lt;property id=&quot;20300&quot; value=&quot;Slide 10 - &amp;quot;The McKinney-Vento Act&amp;quot;&quot;/&gt;&lt;property id=&quot;20303&quot; value=&quot;-1&quot;/&gt;&lt;property id=&quot;20307&quot; value=&quot;262&quot;/&gt;&lt;property id=&quot;20309&quot; value=&quot;-1&quot;/&gt;&lt;/object&gt;&lt;object type=&quot;3&quot; unique_id=&quot;10022&quot;&gt;&lt;property id=&quot;20148&quot; value=&quot;5&quot;/&gt;&lt;property id=&quot;20300&quot; value=&quot;Slide 11 - &amp;quot;Local Liaisons&amp;quot;&quot;/&gt;&lt;property id=&quot;20303&quot; value=&quot;-1&quot;/&gt;&lt;property id=&quot;20307&quot; value=&quot;307&quot;/&gt;&lt;property id=&quot;20309&quot; value=&quot;-1&quot;/&gt;&lt;/object&gt;&lt;object type=&quot;3&quot; unique_id=&quot;10023&quot;&gt;&lt;property id=&quot;20148&quot; value=&quot;5&quot;/&gt;&lt;property id=&quot;20300&quot; value=&quot;Slide 12 - &amp;quot;Local Liaisons (cont)&amp;quot;&quot;/&gt;&lt;property id=&quot;20303&quot; value=&quot;-1&quot;/&gt;&lt;property id=&quot;20307&quot; value=&quot;308&quot;/&gt;&lt;property id=&quot;20309&quot; value=&quot;-1&quot;/&gt;&lt;/object&gt;&lt;object type=&quot;3&quot; unique_id=&quot;10024&quot;&gt;&lt;property id=&quot;20148&quot; value=&quot;5&quot;/&gt;&lt;property id=&quot;20300&quot; value=&quot;Slide 14 - &amp;quot;Who Qualifies? (cont)&amp;quot;&quot;/&gt;&lt;property id=&quot;20303&quot; value=&quot;-1&quot;/&gt;&lt;property id=&quot;20307&quot; value=&quot;298&quot;/&gt;&lt;property id=&quot;20309&quot; value=&quot;-1&quot;/&gt;&lt;/object&gt;&lt;object type=&quot;3&quot; unique_id=&quot;10026&quot;&gt;&lt;property id=&quot;20148&quot; value=&quot;5&quot;/&gt;&lt;property id=&quot;20300&quot; value=&quot;Slide 15 - &amp;quot;Determining Eligibility:&amp;#x0D;&amp;#x0A;“The Ground Rules”&amp;quot;&quot;/&gt;&lt;property id=&quot;20303&quot; value=&quot;-1&quot;/&gt;&lt;property id=&quot;20307&quot; value=&quot;265&quot;/&gt;&lt;property id=&quot;20309&quot; value=&quot;-1&quot;/&gt;&lt;/object&gt;&lt;object type=&quot;3&quot; unique_id=&quot;10027&quot;&gt;&lt;property id=&quot;20148&quot; value=&quot;5&quot;/&gt;&lt;property id=&quot;20300&quot; value=&quot;Slide 24 - &amp;quot;School Selection&amp;quot;&quot;/&gt;&lt;property id=&quot;20303&quot; value=&quot;-1&quot;/&gt;&lt;property id=&quot;20307&quot; value=&quot;310&quot;/&gt;&lt;property id=&quot;20309&quot; value=&quot;-1&quot;/&gt;&lt;/object&gt;&lt;object type=&quot;3&quot; unique_id=&quot;10028&quot;&gt;&lt;property id=&quot;20148&quot; value=&quot;5&quot;/&gt;&lt;property id=&quot;20300&quot; value=&quot;Slide 25 - &amp;quot;School Selection (cont)&amp;quot;&quot;/&gt;&lt;property id=&quot;20303&quot; value=&quot;-1&quot;/&gt;&lt;property id=&quot;20307&quot; value=&quot;269&quot;/&gt;&lt;property id=&quot;20309&quot; value=&quot;-1&quot;/&gt;&lt;/object&gt;&lt;object type=&quot;3&quot; unique_id=&quot;10029&quot;&gt;&lt;property id=&quot;20148&quot; value=&quot;5&quot;/&gt;&lt;property id=&quot;20300&quot; value=&quot;Slide 35 - &amp;quot;Dispute Resolution&amp;quot;&quot;/&gt;&lt;property id=&quot;20303&quot; value=&quot;-1&quot;/&gt;&lt;property id=&quot;20307&quot; value=&quot;281&quot;/&gt;&lt;property id=&quot;20309&quot; value=&quot;-1&quot;/&gt;&lt;/object&gt;&lt;object type=&quot;3&quot; unique_id=&quot;10031&quot;&gt;&lt;property id=&quot;20148&quot; value=&quot;5&quot;/&gt;&lt;property id=&quot;20300&quot; value=&quot;Slide 38 - &amp;quot;Young Homeless Children&amp;quot;&quot;/&gt;&lt;property id=&quot;20303&quot; value=&quot;-1&quot;/&gt;&lt;property id=&quot;20307&quot; value=&quot;285&quot;/&gt;&lt;property id=&quot;20309&quot; value=&quot;-1&quot;/&gt;&lt;/object&gt;&lt;object type=&quot;3&quot; unique_id=&quot;10032&quot;&gt;&lt;property id=&quot;20148&quot; value=&quot;5&quot;/&gt;&lt;property id=&quot;20300&quot; value=&quot;Slide 47 - &amp;quot;Access to Services&amp;quot;&quot;/&gt;&lt;property id=&quot;20303&quot; value=&quot;-1&quot;/&gt;&lt;property id=&quot;20307&quot; value=&quot;287&quot;/&gt;&lt;property id=&quot;20309&quot; value=&quot;-1&quot;/&gt;&lt;/object&gt;&lt;object type=&quot;3&quot; unique_id=&quot;10033&quot;&gt;&lt;property id=&quot;20148&quot; value=&quot;5&quot;/&gt;&lt;property id=&quot;20300&quot; value=&quot;Slide 48 - &amp;quot;Access to Services (cont)&amp;quot;&quot;/&gt;&lt;property id=&quot;20303&quot; value=&quot;-1&quot;/&gt;&lt;property id=&quot;20307&quot; value=&quot;288&quot;/&gt;&lt;property id=&quot;20309&quot; value=&quot;-1&quot;/&gt;&lt;/object&gt;&lt;object type=&quot;3&quot; unique_id=&quot;10037&quot;&gt;&lt;property id=&quot;20148&quot; value=&quot;5&quot;/&gt;&lt;property id=&quot;20300&quot; value=&quot;Slide 50 - &amp;quot;For more information&amp;quot;&quot;/&gt;&lt;property id=&quot;20303&quot; value=&quot;-1&quot;/&gt;&lt;property id=&quot;20307&quot; value=&quot;301&quot;/&gt;&lt;property id=&quot;20309&quot; value=&quot;-1&quot;/&gt;&lt;/object&gt;&lt;object type=&quot;3&quot; unique_id=&quot;10115&quot;&gt;&lt;property id=&quot;20148&quot; value=&quot;5&quot;/&gt;&lt;property id=&quot;20300&quot; value=&quot;Slide 9 - &amp;quot;Today’s Goals&amp;quot;&quot;/&gt;&lt;property id=&quot;20303&quot; value=&quot;-1&quot;/&gt;&lt;property id=&quot;20307&quot; value=&quot;325&quot;/&gt;&lt;property id=&quot;20309&quot; value=&quot;-1&quot;/&gt;&lt;/object&gt;&lt;object type=&quot;3&quot; unique_id=&quot;10632&quot;&gt;&lt;property id=&quot;20148&quot; value=&quot;5&quot;/&gt;&lt;property id=&quot;20300&quot; value=&quot;Slide 1 - &amp;quot;Get to Know NCHE…&amp;quot;&quot;/&gt;&lt;property id=&quot;20307&quot; value=&quot;328&quot;/&gt;&lt;/object&gt;&lt;object type=&quot;3&quot; unique_id=&quot;10633&quot;&gt;&lt;property id=&quot;20148&quot; value=&quot;5&quot;/&gt;&lt;property id=&quot;20300&quot; value=&quot;Slide 2 - &amp;quot;The McKinney-Vento Homeless Assistance Act:&amp;#x0D;&amp;#x0A;Knowing and Implementing the Law&amp;quot;&quot;/&gt;&lt;property id=&quot;20307&quot; value=&quot;327&quot;/&gt;&lt;/object&gt;&lt;object type=&quot;3&quot; unique_id=&quot;10634&quot;&gt;&lt;property id=&quot;20148&quot; value=&quot;5&quot;/&gt;&lt;property id=&quot;20300&quot; value=&quot;Slide 13 - &amp;quot;Who Qualifies For Services?&amp;quot;&quot;/&gt;&lt;property id=&quot;20307&quot; value=&quot;329&quot;/&gt;&lt;/object&gt;&lt;object type=&quot;3&quot; unique_id=&quot;10970&quot;&gt;&lt;property id=&quot;20148&quot; value=&quot;5&quot;/&gt;&lt;property id=&quot;20300&quot; value=&quot;Slide 16 - &amp;quot;Determining Eligibility:&amp;#x0D;&amp;#x0A;“The Ground Rules” (cont)&amp;quot;&quot;/&gt;&lt;property id=&quot;20307&quot; value=&quot;334&quot;/&gt;&lt;/object&gt;&lt;object type=&quot;3&quot; unique_id=&quot;10971&quot;&gt;&lt;property id=&quot;20148&quot; value=&quot;5&quot;/&gt;&lt;property id=&quot;20300&quot; value=&quot;Slide 18 - &amp;quot;Determining Eligibility:&amp;#x0D;&amp;#x0A;“The Process”&amp;quot;&quot;/&gt;&lt;property id=&quot;20307&quot; value=&quot;333&quot;/&gt;&lt;/object&gt;&lt;object type=&quot;3&quot; unique_id=&quot;10972&quot;&gt;&lt;property id=&quot;20148&quot; value=&quot;5&quot;/&gt;&lt;property id=&quot;20300&quot; value=&quot;Slide 19 - &amp;quot;Determining Eligibility:&amp;#x0D;&amp;#x0A;“The Process” (cont)&amp;quot;&quot;/&gt;&lt;property id=&quot;20307&quot; value=&quot;332&quot;/&gt;&lt;/object&gt;&lt;object type=&quot;3&quot; unique_id=&quot;11418&quot;&gt;&lt;property id=&quot;20148&quot; value=&quot;5&quot;/&gt;&lt;property id=&quot;20300&quot; value=&quot;Slide 17 - &amp;quot;Determining Eligibility:&amp;#x0D;&amp;#x0A;“Fixed, Regular, and Adequate?”&amp;quot;&quot;/&gt;&lt;property id=&quot;20307&quot; value=&quot;336&quot;/&gt;&lt;/object&gt;&lt;object type=&quot;3&quot; unique_id=&quot;11419&quot;&gt;&lt;property id=&quot;20148&quot; value=&quot;5&quot;/&gt;&lt;property id=&quot;20300&quot; value=&quot;Slide 20 - &amp;quot;Determining Eligibility: “Doubled-up”&amp;quot;&quot;/&gt;&lt;property id=&quot;20307&quot; value=&quot;337&quot;/&gt;&lt;/object&gt;&lt;object type=&quot;3&quot; unique_id=&quot;11420&quot;&gt;&lt;property id=&quot;20148&quot; value=&quot;5&quot;/&gt;&lt;property id=&quot;20300&quot; value=&quot;Slide 22 - &amp;quot;Determining Eligibility:&amp;#x0D;&amp;#x0A;“Awaiting Foster Care Placement”&amp;quot;&quot;/&gt;&lt;property id=&quot;20307&quot; value=&quot;338&quot;/&gt;&lt;/object&gt;&lt;object type=&quot;3&quot; unique_id=&quot;11421&quot;&gt;&lt;property id=&quot;20148&quot; value=&quot;5&quot;/&gt;&lt;property id=&quot;20300&quot; value=&quot;Slide 23 - &amp;quot;Scenario: Eligible or Not?&amp;quot;&quot;/&gt;&lt;property id=&quot;20307&quot; value=&quot;339&quot;/&gt;&lt;/object&gt;&lt;object type=&quot;3&quot; unique_id=&quot;11422&quot;&gt;&lt;property id=&quot;20148&quot; value=&quot;5&quot;/&gt;&lt;property id=&quot;20300&quot; value=&quot;Slide 27 - &amp;quot;School of Origin and Feasibility&amp;quot;&quot;/&gt;&lt;property id=&quot;20307&quot; value=&quot;340&quot;/&gt;&lt;/object&gt;&lt;object type=&quot;3&quot; unique_id=&quot;11423&quot;&gt;&lt;property id=&quot;20148&quot; value=&quot;5&quot;/&gt;&lt;property id=&quot;20300&quot; value=&quot;Slide 28 - &amp;quot;How Is Feasibility Determined?&amp;quot;&quot;/&gt;&lt;property id=&quot;20307&quot; value=&quot;341&quot;/&gt;&lt;/object&gt;&lt;object type=&quot;3&quot; unique_id=&quot;11424&quot;&gt;&lt;property id=&quot;20148&quot; value=&quot;5&quot;/&gt;&lt;property id=&quot;20300&quot; value=&quot;Slide 29 - &amp;quot;“Is It Feasible?”&amp;quot;&quot;/&gt;&lt;property id=&quot;20307&quot; value=&quot;342&quot;/&gt;&lt;/object&gt;&lt;object type=&quot;3&quot; unique_id=&quot;11425&quot;&gt;&lt;property id=&quot;20148&quot; value=&quot;5&quot;/&gt;&lt;property id=&quot;20300&quot; value=&quot;Slide 32 - &amp;quot;Enrollment (cont)&amp;quot;&quot;/&gt;&lt;property id=&quot;20307&quot; value=&quot;343&quot;/&gt;&lt;/object&gt;&lt;object type=&quot;3&quot; unique_id=&quot;12057&quot;&gt;&lt;property id=&quot;20148&quot; value=&quot;5&quot;/&gt;&lt;property id=&quot;20300&quot; value=&quot;Slide 21 - &amp;quot;Determining Eligibility: “Doubled-up” (cont)&amp;quot;&quot;/&gt;&lt;property id=&quot;20307&quot; value=&quot;349&quot;/&gt;&lt;/object&gt;&lt;object type=&quot;3&quot; unique_id=&quot;12061&quot;&gt;&lt;property id=&quot;20148&quot; value=&quot;5&quot;/&gt;&lt;property id=&quot;20300&quot; value=&quot;Slide 36 - &amp;quot;Dispute Resolution&amp;quot;&quot;/&gt;&lt;property id=&quot;20307&quot; value=&quot;344&quot;/&gt;&lt;/object&gt;&lt;object type=&quot;3&quot; unique_id=&quot;12062&quot;&gt;&lt;property id=&quot;20148&quot; value=&quot;5&quot;/&gt;&lt;property id=&quot;20300&quot; value=&quot;Slide 39 - &amp;quot;Unaccompanied Youth:&amp;#x0D;&amp;#x0A;The Basics&amp;quot;&quot;/&gt;&lt;property id=&quot;20307&quot; value=&quot;351&quot;/&gt;&lt;/object&gt;&lt;object type=&quot;3&quot; unique_id=&quot;12063&quot;&gt;&lt;property id=&quot;20148&quot; value=&quot;5&quot;/&gt;&lt;property id=&quot;20300&quot; value=&quot;Slide 40 - &amp;quot;Unaccompanied Youth:&amp;#x0D;&amp;#x0A;The Basics (cont)&amp;quot;&quot;/&gt;&lt;property id=&quot;20307&quot; value=&quot;355&quot;/&gt;&lt;/object&gt;&lt;object type=&quot;3&quot; unique_id=&quot;12064&quot;&gt;&lt;property id=&quot;20148&quot; value=&quot;5&quot;/&gt;&lt;property id=&quot;20300&quot; value=&quot;Slide 41 - &amp;quot;Unaccompanied Youth:&amp;#x0D;&amp;#x0A;Strategies&amp;quot;&quot;/&gt;&lt;property id=&quot;20307&quot; value=&quot;352&quot;/&gt;&lt;/object&gt;&lt;object type=&quot;3&quot; unique_id=&quot;12065&quot;&gt;&lt;property id=&quot;20148&quot; value=&quot;5&quot;/&gt;&lt;property id=&quot;20300&quot; value=&quot;Slide 42 - &amp;quot;Unaccompanied Youth:&amp;#x0D;&amp;#x0A;Strategies (cont)&amp;quot;&quot;/&gt;&lt;property id=&quot;20307&quot; value=&quot;353&quot;/&gt;&lt;/object&gt;&lt;object type=&quot;3&quot; unique_id=&quot;12066&quot;&gt;&lt;property id=&quot;20148&quot; value=&quot;5&quot;/&gt;&lt;property id=&quot;20300&quot; value=&quot;Slide 43 - &amp;quot; Unaccompanied Youth Scenario&amp;quot;&quot;/&gt;&lt;property id=&quot;20307&quot; value=&quot;354&quot;/&gt;&lt;/object&gt;&lt;object type=&quot;3&quot; unique_id=&quot;12067&quot;&gt;&lt;property id=&quot;20148&quot; value=&quot;5&quot;/&gt;&lt;property id=&quot;20300&quot; value=&quot;Slide 44 - &amp;quot;The Title IA set-aside&amp;quot;&quot;/&gt;&lt;property id=&quot;20307&quot; value=&quot;356&quot;/&gt;&lt;/object&gt;&lt;object type=&quot;3&quot; unique_id=&quot;12068&quot;&gt;&lt;property id=&quot;20148&quot; value=&quot;5&quot;/&gt;&lt;property id=&quot;20300&quot; value=&quot;Slide 45 - &amp;quot;The Title IA set-aside (cont)&amp;quot;&quot;/&gt;&lt;property id=&quot;20307&quot; value=&quot;357&quot;/&gt;&lt;/object&gt;&lt;object type=&quot;3&quot; unique_id=&quot;12069&quot;&gt;&lt;property id=&quot;20148&quot; value=&quot;5&quot;/&gt;&lt;property id=&quot;20300&quot; value=&quot;Slide 46 - &amp;quot;The Title IA set-aside (cont)&amp;quot;&quot;/&gt;&lt;property id=&quot;20307&quot; value=&quot;358&quot;/&gt;&lt;/object&gt;&lt;object type=&quot;3&quot; unique_id=&quot;12582&quot;&gt;&lt;property id=&quot;20148&quot; value=&quot;5&quot;/&gt;&lt;property id=&quot;20300&quot; value=&quot;Slide 33 - &amp;quot;Transportation&amp;quot;&quot;/&gt;&lt;property id=&quot;20307&quot; value=&quot;362&quot;/&gt;&lt;/object&gt;&lt;object type=&quot;3&quot; unique_id=&quot;12583&quot;&gt;&lt;property id=&quot;20148&quot; value=&quot;5&quot;/&gt;&lt;property id=&quot;20300&quot; value=&quot;Slide 34 - &amp;quot;Transportation (cont)&amp;quot;&quot;/&gt;&lt;property id=&quot;20307&quot; value=&quot;363&quot;/&gt;&lt;/object&gt;&lt;object type=&quot;3&quot; unique_id=&quot;12584&quot;&gt;&lt;property id=&quot;20148&quot; value=&quot;5&quot;/&gt;&lt;property id=&quot;20300&quot; value=&quot;Slide 37 - &amp;quot;Questions?&amp;quot;&quot;/&gt;&lt;property id=&quot;20307&quot; value=&quot;361&quot;/&gt;&lt;/object&gt;&lt;object type=&quot;3&quot; unique_id=&quot;12586&quot;&gt;&lt;property id=&quot;20148&quot; value=&quot;5&quot;/&gt;&lt;property id=&quot;20300&quot; value=&quot;Slide 49 - &amp;quot;Questions?&amp;quot;&quot;/&gt;&lt;property id=&quot;20307&quot; value=&quot;365&quot;/&gt;&lt;/object&gt;&lt;object type=&quot;3&quot; unique_id=&quot;13154&quot;&gt;&lt;property id=&quot;20148&quot; value=&quot;5&quot;/&gt;&lt;property id=&quot;20300&quot; value=&quot;Slide 3 - &amp;quot;Housekeeping:&amp;#x0D;&amp;#x0A;Hiding the Control Panel&amp;quot;&quot;/&gt;&lt;property id=&quot;20307&quot; value=&quot;366&quot;/&gt;&lt;/object&gt;&lt;object type=&quot;3&quot; unique_id=&quot;13155&quot;&gt;&lt;property id=&quot;20148&quot; value=&quot;5&quot;/&gt;&lt;property id=&quot;20300&quot; value=&quot;Slide 6 - &amp;quot;Housekeeping:&amp;#x0D;&amp;#x0A;Using the Questions Pane&amp;quot;&quot;/&gt;&lt;property id=&quot;20307&quot; value=&quot;367&quot;/&gt;&lt;/object&gt;&lt;object type=&quot;3&quot; unique_id=&quot;13669&quot;&gt;&lt;property id=&quot;20148&quot; value=&quot;5&quot;/&gt;&lt;property id=&quot;20300&quot; value=&quot;Slide 4 - &amp;quot;Housekeeping:&amp;#x0D;&amp;#x0A;Showing the Control Panel&amp;quot;&quot;/&gt;&lt;property id=&quot;20307&quot; value=&quot;368&quot;/&gt;&lt;/object&gt;&lt;object type=&quot;3&quot; unique_id=&quot;13671&quot;&gt;&lt;property id=&quot;20148&quot; value=&quot;5&quot;/&gt;&lt;property id=&quot;20300&quot; value=&quot;Slide 7 - &amp;quot;Raising Your Hand&amp;quot;&quot;/&gt;&lt;property id=&quot;20307&quot; value=&quot;369&quot;/&gt;&lt;/object&gt;&lt;object type=&quot;3&quot; unique_id=&quot;13905&quot;&gt;&lt;property id=&quot;20148&quot; value=&quot;5&quot;/&gt;&lt;property id=&quot;20300&quot; value=&quot;Slide 51 - &amp;quot;Thanks for Joining Us!&amp;quot;&quot;/&gt;&lt;property id=&quot;20307&quot; value=&quot;370&quot;/&gt;&lt;/object&gt;&lt;object type=&quot;3&quot; unique_id=&quot;14261&quot;&gt;&lt;property id=&quot;20148&quot; value=&quot;5&quot;/&gt;&lt;property id=&quot;20300&quot; value=&quot;Slide 8 - &amp;quot;Unanswered Questions&amp;quot;&quot;/&gt;&lt;property id=&quot;20307&quot; value=&quot;371&quot;/&gt;&lt;/object&gt;&lt;object type=&quot;3&quot; unique_id=&quot;14317&quot;&gt;&lt;property id=&quot;20148&quot; value=&quot;5&quot;/&gt;&lt;property id=&quot;20300&quot; value=&quot;Slide 5 - &amp;quot;VoIP or Telephone?&amp;quot;&quot;/&gt;&lt;property id=&quot;20307&quot; value=&quot;372&quot;/&gt;&lt;/object&gt;&lt;/object&gt;&lt;object type=&quot;8&quot; unique_id=&quot;10017&quo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ATHENA.MIXSHAPE" val="|streamable=true|audioOnly=true|recordStart=134750|recordEnd=154893|recordLength=464885|start=134750|end=154893|audioFormat={00001610-0000-0010-8000-00AA00389B71}|audioRate=44100|muted=false|volume=0.8|fadeIn=0|fadeOut=0|videoFormat={34363248-0000-0010-8000-00AA00389B71}|videoRate=15|videoWidth=256|videoHeight=256"/>
</p:tagLst>
</file>

<file path=ppt/tags/tag11.xml><?xml version="1.0" encoding="utf-8"?>
<p:tagLst xmlns:a="http://schemas.openxmlformats.org/drawingml/2006/main" xmlns:r="http://schemas.openxmlformats.org/officeDocument/2006/relationships" xmlns:p="http://schemas.openxmlformats.org/presentationml/2006/main">
  <p:tag name="ATHENA.MIXSHAPE" val="|streamable=true|audioOnly=true|recordStart=154893|recordEnd=190304|recordLength=464885|start=154893|end=190304|audioFormat={00001610-0000-0010-8000-00AA00389B71}|audioRate=44100|muted=false|volume=0.8|fadeIn=0|fadeOut=0|videoFormat={34363248-0000-0010-8000-00AA00389B71}|videoRate=15|videoWidth=256|videoHeight=256"/>
</p:tagLst>
</file>

<file path=ppt/tags/tag12.xml><?xml version="1.0" encoding="utf-8"?>
<p:tagLst xmlns:a="http://schemas.openxmlformats.org/drawingml/2006/main" xmlns:r="http://schemas.openxmlformats.org/officeDocument/2006/relationships" xmlns:p="http://schemas.openxmlformats.org/presentationml/2006/main">
  <p:tag name="MMPROD_SUBSTITUTION_ID" val="{1ED0A716-46CE-4788-AD25-87118E42D3BF}"/>
</p:tagLst>
</file>

<file path=ppt/tags/tag13.xml><?xml version="1.0" encoding="utf-8"?>
<p:tagLst xmlns:a="http://schemas.openxmlformats.org/drawingml/2006/main" xmlns:r="http://schemas.openxmlformats.org/officeDocument/2006/relationships" xmlns:p="http://schemas.openxmlformats.org/presentationml/2006/main">
  <p:tag name="ATHENA.MIXSHAPE" val="|streamable=true|audioOnly=true|recordStart=190304|recordEnd=212760|recordLength=464885|start=190304|end=212760|audioFormat={00001610-0000-0010-8000-00AA00389B71}|audioRate=44100|muted=false|volume=0.8|fadeIn=0|fadeOut=0|videoFormat={34363248-0000-0010-8000-00AA00389B71}|videoRate=15|videoWidth=256|videoHeight=256"/>
</p:tagLst>
</file>

<file path=ppt/tags/tag14.xml><?xml version="1.0" encoding="utf-8"?>
<p:tagLst xmlns:a="http://schemas.openxmlformats.org/drawingml/2006/main" xmlns:r="http://schemas.openxmlformats.org/officeDocument/2006/relationships" xmlns:p="http://schemas.openxmlformats.org/presentationml/2006/main">
  <p:tag name="MMPROD_SUBSTITUTION_ID" val="{1ED0A716-46CE-4788-AD25-87118E42D3BF}"/>
</p:tagLst>
</file>

<file path=ppt/tags/tag15.xml><?xml version="1.0" encoding="utf-8"?>
<p:tagLst xmlns:a="http://schemas.openxmlformats.org/drawingml/2006/main" xmlns:r="http://schemas.openxmlformats.org/officeDocument/2006/relationships" xmlns:p="http://schemas.openxmlformats.org/presentationml/2006/main">
  <p:tag name="ATHENA.MIXSHAPE" val="|streamable=true|audioOnly=true|recordStart=212760|recordEnd=230911|recordLength=464885|start=212760|end=230911|audioFormat={00001610-0000-0010-8000-00AA00389B71}|audioRate=44100|muted=false|volume=0.8|fadeIn=0|fadeOut=0|videoFormat={34363248-0000-0010-8000-00AA00389B71}|videoRate=15|videoWidth=256|videoHeight=256"/>
</p:tagLst>
</file>

<file path=ppt/tags/tag16.xml><?xml version="1.0" encoding="utf-8"?>
<p:tagLst xmlns:a="http://schemas.openxmlformats.org/drawingml/2006/main" xmlns:r="http://schemas.openxmlformats.org/officeDocument/2006/relationships" xmlns:p="http://schemas.openxmlformats.org/presentationml/2006/main">
  <p:tag name="MMPROD_SUBSTITUTION_ID" val="{1ED0A716-46CE-4788-AD25-87118E42D3BF}"/>
</p:tagLst>
</file>

<file path=ppt/tags/tag17.xml><?xml version="1.0" encoding="utf-8"?>
<p:tagLst xmlns:a="http://schemas.openxmlformats.org/drawingml/2006/main" xmlns:r="http://schemas.openxmlformats.org/officeDocument/2006/relationships" xmlns:p="http://schemas.openxmlformats.org/presentationml/2006/main">
  <p:tag name="ATHENA.MIXSHAPE" val="|streamable=true|audioOnly=true|recordStart=230911|recordEnd=240963|recordLength=464885|start=230911|end=240963|audioFormat={00001610-0000-0010-8000-00AA00389B71}|audioRate=44100|muted=false|volume=0.8|fadeIn=0|fadeOut=0|videoFormat={34363248-0000-0010-8000-00AA00389B71}|videoRate=15|videoWidth=256|videoHeight=256"/>
</p:tagLst>
</file>

<file path=ppt/tags/tag18.xml><?xml version="1.0" encoding="utf-8"?>
<p:tagLst xmlns:a="http://schemas.openxmlformats.org/drawingml/2006/main" xmlns:r="http://schemas.openxmlformats.org/officeDocument/2006/relationships" xmlns:p="http://schemas.openxmlformats.org/presentationml/2006/main">
  <p:tag name="MMPROD_SUBSTITUTION_ID" val="{1ED0A716-46CE-4788-AD25-87118E42D3BF}"/>
</p:tagLst>
</file>

<file path=ppt/tags/tag19.xml><?xml version="1.0" encoding="utf-8"?>
<p:tagLst xmlns:a="http://schemas.openxmlformats.org/drawingml/2006/main" xmlns:r="http://schemas.openxmlformats.org/officeDocument/2006/relationships" xmlns:p="http://schemas.openxmlformats.org/presentationml/2006/main">
  <p:tag name="ATHENA.MIXSHAPE" val="|streamable=true|audioOnly=true|recordStart=240963|recordEnd=248385|recordLength=464885|start=240963|end=248385|audioFormat={00001610-0000-0010-8000-00AA00389B71}|audioRate=44100|muted=false|volume=0.8|fadeIn=0|fadeOut=0|videoFormat={34363248-0000-0010-8000-00AA00389B71}|videoRate=15|videoWidth=256|videoHeight=256"/>
</p:tagLst>
</file>

<file path=ppt/tags/tag2.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4510|recordLength=464885|start=0|end=14510|audioFormat={00001610-0000-0010-8000-00AA00389B71}|audioRate=44100|muted=false|volume=0.8|fadeIn=0|fadeOut=0|videoFormat={34363248-0000-0010-8000-00AA00389B71}|videoRate=15|videoWidth=256|videoHeight=256"/>
</p:tagLst>
</file>

<file path=ppt/tags/tag20.xml><?xml version="1.0" encoding="utf-8"?>
<p:tagLst xmlns:a="http://schemas.openxmlformats.org/drawingml/2006/main" xmlns:r="http://schemas.openxmlformats.org/officeDocument/2006/relationships" xmlns:p="http://schemas.openxmlformats.org/presentationml/2006/main">
  <p:tag name="ATHENA.MIXSHAPE" val="|streamable=true|audioOnly=true|recordStart=248385|recordEnd=254274|recordLength=464885|start=248385|end=254274|audioFormat={00001610-0000-0010-8000-00AA00389B71}|audioRate=44100|muted=false|volume=0.8|fadeIn=0|fadeOut=0|videoFormat={34363248-0000-0010-8000-00AA00389B71}|videoRate=15|videoWidth=256|videoHeight=256"/>
</p:tagLst>
</file>

<file path=ppt/tags/tag21.xml><?xml version="1.0" encoding="utf-8"?>
<p:tagLst xmlns:a="http://schemas.openxmlformats.org/drawingml/2006/main" xmlns:r="http://schemas.openxmlformats.org/officeDocument/2006/relationships" xmlns:p="http://schemas.openxmlformats.org/presentationml/2006/main">
  <p:tag name="ATHENA.MIXSHAPE" val="|streamable=true|audioOnly=true|recordStart=254274|recordEnd=262182|recordLength=464885|start=254274|end=262182|audioFormat={00001610-0000-0010-8000-00AA00389B71}|audioRate=44100|muted=false|volume=0.8|fadeIn=0|fadeOut=0|videoFormat={34363248-0000-0010-8000-00AA00389B71}|videoRate=15|videoWidth=256|videoHeight=256"/>
</p:tagLst>
</file>

<file path=ppt/tags/tag22.xml><?xml version="1.0" encoding="utf-8"?>
<p:tagLst xmlns:a="http://schemas.openxmlformats.org/drawingml/2006/main" xmlns:r="http://schemas.openxmlformats.org/officeDocument/2006/relationships" xmlns:p="http://schemas.openxmlformats.org/presentationml/2006/main">
  <p:tag name="MMPROD_SUBSTITUTION_ID" val="{1ED0A716-46CE-4788-AD25-87118E42D3BF}"/>
</p:tagLst>
</file>

<file path=ppt/tags/tag23.xml><?xml version="1.0" encoding="utf-8"?>
<p:tagLst xmlns:a="http://schemas.openxmlformats.org/drawingml/2006/main" xmlns:r="http://schemas.openxmlformats.org/officeDocument/2006/relationships" xmlns:p="http://schemas.openxmlformats.org/presentationml/2006/main">
  <p:tag name="ATHENA.MIXSHAPE" val="|streamable=true|audioOnly=true|recordStart=262182|recordEnd=273385|recordLength=464885|start=262182|end=273385|audioFormat={00001610-0000-0010-8000-00AA00389B71}|audioRate=44100|muted=false|volume=0.8|fadeIn=0|fadeOut=0|videoFormat={34363248-0000-0010-8000-00AA00389B71}|videoRate=15|videoWidth=256|videoHeight=256"/>
</p:tagLst>
</file>

<file path=ppt/tags/tag24.xml><?xml version="1.0" encoding="utf-8"?>
<p:tagLst xmlns:a="http://schemas.openxmlformats.org/drawingml/2006/main" xmlns:r="http://schemas.openxmlformats.org/officeDocument/2006/relationships" xmlns:p="http://schemas.openxmlformats.org/presentationml/2006/main">
  <p:tag name="ATHENA.MIXSHAPE" val="|streamable=true|audioOnly=true|recordStart=273385|recordEnd=287062|recordLength=464885|start=273385|end=287062|audioFormat={00001610-0000-0010-8000-00AA00389B71}|audioRate=44100|muted=false|volume=0.8|fadeIn=0|fadeOut=0|videoFormat={34363248-0000-0010-8000-00AA00389B71}|videoRate=15|videoWidth=256|videoHeight=256"/>
</p:tagLst>
</file>

<file path=ppt/tags/tag25.xml><?xml version="1.0" encoding="utf-8"?>
<p:tagLst xmlns:a="http://schemas.openxmlformats.org/drawingml/2006/main" xmlns:r="http://schemas.openxmlformats.org/officeDocument/2006/relationships" xmlns:p="http://schemas.openxmlformats.org/presentationml/2006/main">
  <p:tag name="ATHENA.MIXSHAPE" val="|streamable=true|audioOnly=true|recordStart=287062|recordEnd=299724|recordLength=464885|start=287062|end=299724|audioFormat={00001610-0000-0010-8000-00AA00389B71}|audioRate=44100|muted=false|volume=0.8|fadeIn=0|fadeOut=0|videoFormat={34363248-0000-0010-8000-00AA00389B71}|videoRate=15|videoWidth=256|videoHeight=256"/>
</p:tagLst>
</file>

<file path=ppt/tags/tag26.xml><?xml version="1.0" encoding="utf-8"?>
<p:tagLst xmlns:a="http://schemas.openxmlformats.org/drawingml/2006/main" xmlns:r="http://schemas.openxmlformats.org/officeDocument/2006/relationships" xmlns:p="http://schemas.openxmlformats.org/presentationml/2006/main">
  <p:tag name="MMPROD_SUBSTITUTION_ID" val="{007FBFDA-C4C2-432B-BB34-C1653B724E3D}"/>
</p:tagLst>
</file>

<file path=ppt/tags/tag27.xml><?xml version="1.0" encoding="utf-8"?>
<p:tagLst xmlns:a="http://schemas.openxmlformats.org/drawingml/2006/main" xmlns:r="http://schemas.openxmlformats.org/officeDocument/2006/relationships" xmlns:p="http://schemas.openxmlformats.org/presentationml/2006/main">
  <p:tag name="ATHENA.MIXSHAPE" val="|streamable=true|audioOnly=true|recordStart=299724|recordEnd=318278|recordLength=464885|start=299724|end=318278|audioFormat={00001610-0000-0010-8000-00AA00389B71}|audioRate=44100|muted=false|volume=0.8|fadeIn=0|fadeOut=0|videoFormat={34363248-0000-0010-8000-00AA00389B71}|videoRate=15|videoWidth=256|videoHeight=256"/>
</p:tagLst>
</file>

<file path=ppt/tags/tag28.xml><?xml version="1.0" encoding="utf-8"?>
<p:tagLst xmlns:a="http://schemas.openxmlformats.org/drawingml/2006/main" xmlns:r="http://schemas.openxmlformats.org/officeDocument/2006/relationships" xmlns:p="http://schemas.openxmlformats.org/presentationml/2006/main">
  <p:tag name="ATHENA.MIXSHAPE" val="|streamable=true|audioOnly=true|recordStart=318278|recordEnd=332712|recordLength=464885|start=318278|end=332712|audioFormat={00001610-0000-0010-8000-00AA00389B71}|audioRate=44100|muted=false|volume=0.8|fadeIn=0|fadeOut=0|videoFormat={34363248-0000-0010-8000-00AA00389B71}|videoRate=15|videoWidth=256|videoHeight=256"/>
</p:tagLst>
</file>

<file path=ppt/tags/tag29.xml><?xml version="1.0" encoding="utf-8"?>
<p:tagLst xmlns:a="http://schemas.openxmlformats.org/drawingml/2006/main" xmlns:r="http://schemas.openxmlformats.org/officeDocument/2006/relationships" xmlns:p="http://schemas.openxmlformats.org/presentationml/2006/main">
  <p:tag name="ATHENA.MIXSHAPE" val="|streamable=true|audioOnly=true|recordStart=332712|recordEnd=345423|recordLength=464885|start=332712|end=345423|audioFormat={00001610-0000-0010-8000-00AA00389B71}|audioRate=44100|muted=false|volume=0.8|fadeIn=0|fadeOut=0|videoFormat={34363248-0000-0010-8000-00AA00389B71}|videoRate=15|videoWidth=256|videoHeight=256"/>
</p:tagLst>
</file>

<file path=ppt/tags/tag3.xml><?xml version="1.0" encoding="utf-8"?>
<p:tagLst xmlns:a="http://schemas.openxmlformats.org/drawingml/2006/main" xmlns:r="http://schemas.openxmlformats.org/officeDocument/2006/relationships" xmlns:p="http://schemas.openxmlformats.org/presentationml/2006/main">
  <p:tag name="MMPROD_SUBSTITUTION_ID" val="{F617820E-7CDA-4897-A53B-84118F392BC1}"/>
</p:tagLst>
</file>

<file path=ppt/tags/tag30.xml><?xml version="1.0" encoding="utf-8"?>
<p:tagLst xmlns:a="http://schemas.openxmlformats.org/drawingml/2006/main" xmlns:r="http://schemas.openxmlformats.org/officeDocument/2006/relationships" xmlns:p="http://schemas.openxmlformats.org/presentationml/2006/main">
  <p:tag name="ATHENA.MIXSHAPE" val="|streamable=true|audioOnly=true|recordStart=345423|recordEnd=360514|recordLength=464885|start=345423|end=360514|audioFormat={00001610-0000-0010-8000-00AA00389B71}|audioRate=44100|muted=false|volume=0.8|fadeIn=0|fadeOut=0|videoFormat={34363248-0000-0010-8000-00AA00389B71}|videoRate=15|videoWidth=256|videoHeight=256"/>
</p:tagLst>
</file>

<file path=ppt/tags/tag31.xml><?xml version="1.0" encoding="utf-8"?>
<p:tagLst xmlns:a="http://schemas.openxmlformats.org/drawingml/2006/main" xmlns:r="http://schemas.openxmlformats.org/officeDocument/2006/relationships" xmlns:p="http://schemas.openxmlformats.org/presentationml/2006/main">
  <p:tag name="MMPROD_SUBSTITUTION_ID" val="{A1C5BE14-7762-4764-A69B-9198F4DA33C3}"/>
</p:tagLst>
</file>

<file path=ppt/tags/tag32.xml><?xml version="1.0" encoding="utf-8"?>
<p:tagLst xmlns:a="http://schemas.openxmlformats.org/drawingml/2006/main" xmlns:r="http://schemas.openxmlformats.org/officeDocument/2006/relationships" xmlns:p="http://schemas.openxmlformats.org/presentationml/2006/main">
  <p:tag name="ATHENA.MIXSHAPE" val="|streamable=true|audioOnly=true|recordStart=360514|recordEnd=367997|recordLength=464885|start=360514|end=367997|audioFormat={00001610-0000-0010-8000-00AA00389B71}|audioRate=44100|muted=false|volume=0.8|fadeIn=0|fadeOut=0|videoFormat={34363248-0000-0010-8000-00AA00389B71}|videoRate=15|videoWidth=256|videoHeight=256"/>
</p:tagLst>
</file>

<file path=ppt/tags/tag33.xml><?xml version="1.0" encoding="utf-8"?>
<p:tagLst xmlns:a="http://schemas.openxmlformats.org/drawingml/2006/main" xmlns:r="http://schemas.openxmlformats.org/officeDocument/2006/relationships" xmlns:p="http://schemas.openxmlformats.org/presentationml/2006/main">
  <p:tag name="ATHENA.MIXSHAPE" val="|streamable=true|audioOnly=true|recordStart=367997|recordEnd=376002|recordLength=464885|start=367997|end=376002|audioFormat={00001610-0000-0010-8000-00AA00389B71}|audioRate=44100|muted=false|volume=0.8|fadeIn=0|fadeOut=0|videoFormat={34363248-0000-0010-8000-00AA00389B71}|videoRate=15|videoWidth=256|videoHeight=256"/>
</p:tagLst>
</file>

<file path=ppt/tags/tag34.xml><?xml version="1.0" encoding="utf-8"?>
<p:tagLst xmlns:a="http://schemas.openxmlformats.org/drawingml/2006/main" xmlns:r="http://schemas.openxmlformats.org/officeDocument/2006/relationships" xmlns:p="http://schemas.openxmlformats.org/presentationml/2006/main">
  <p:tag name="ATHENA.MIXSHAPE" val="|streamable=true|audioOnly=true|recordStart=376002|recordEnd=392121|recordLength=464885|start=376002|end=392121|audioFormat={00001610-0000-0010-8000-00AA00389B71}|audioRate=44100|muted=false|volume=0.8|fadeIn=0|fadeOut=0|videoFormat={34363248-0000-0010-8000-00AA00389B71}|videoRate=15|videoWidth=256|videoHeight=256"/>
</p:tagLst>
</file>

<file path=ppt/tags/tag35.xml><?xml version="1.0" encoding="utf-8"?>
<p:tagLst xmlns:a="http://schemas.openxmlformats.org/drawingml/2006/main" xmlns:r="http://schemas.openxmlformats.org/officeDocument/2006/relationships" xmlns:p="http://schemas.openxmlformats.org/presentationml/2006/main">
  <p:tag name="ATHENA.MIXSHAPE" val="|streamable=true|audioOnly=true|recordStart=392121|recordEnd=408354|recordLength=464885|start=392121|end=408354|audioFormat={00001610-0000-0010-8000-00AA00389B71}|audioRate=44100|muted=false|volume=0.8|fadeIn=0|fadeOut=0|videoFormat={34363248-0000-0010-8000-00AA00389B71}|videoRate=15|videoWidth=256|videoHeight=256"/>
</p:tagLst>
</file>

<file path=ppt/tags/tag36.xml><?xml version="1.0" encoding="utf-8"?>
<p:tagLst xmlns:a="http://schemas.openxmlformats.org/drawingml/2006/main" xmlns:r="http://schemas.openxmlformats.org/officeDocument/2006/relationships" xmlns:p="http://schemas.openxmlformats.org/presentationml/2006/main">
  <p:tag name="ATHENA.MIXSHAPE" val="|streamable=true|audioOnly=true|recordStart=408354|recordEnd=423662|recordLength=464885|start=408354|end=423662|audioFormat={00001610-0000-0010-8000-00AA00389B71}|audioRate=44100|muted=false|volume=0.8|fadeIn=0|fadeOut=0|videoFormat={34363248-0000-0010-8000-00AA00389B71}|videoRate=15|videoWidth=256|videoHeight=256"/>
</p:tagLst>
</file>

<file path=ppt/tags/tag37.xml><?xml version="1.0" encoding="utf-8"?>
<p:tagLst xmlns:a="http://schemas.openxmlformats.org/drawingml/2006/main" xmlns:r="http://schemas.openxmlformats.org/officeDocument/2006/relationships" xmlns:p="http://schemas.openxmlformats.org/presentationml/2006/main">
  <p:tag name="ATHENA.MIXSHAPE" val="|streamable=true|audioOnly=true|recordStart=423662|recordEnd=433073|recordLength=464885|start=423662|end=433073|audioFormat={00001610-0000-0010-8000-00AA00389B71}|audioRate=44100|muted=false|volume=0.8|fadeIn=0|fadeOut=0|videoFormat={34363248-0000-0010-8000-00AA00389B71}|videoRate=15|videoWidth=256|videoHeight=256"/>
</p:tagLst>
</file>

<file path=ppt/tags/tag38.xml><?xml version="1.0" encoding="utf-8"?>
<p:tagLst xmlns:a="http://schemas.openxmlformats.org/drawingml/2006/main" xmlns:r="http://schemas.openxmlformats.org/officeDocument/2006/relationships" xmlns:p="http://schemas.openxmlformats.org/presentationml/2006/main">
  <p:tag name="ATHENA.MIXSHAPE" val="|streamable=true|audioOnly=true|recordStart=433073|recordEnd=449384|recordLength=464885|start=433073|end=449384|audioFormat={00001610-0000-0010-8000-00AA00389B71}|audioRate=44100|muted=false|volume=0.8|fadeIn=0|fadeOut=0|videoFormat={34363248-0000-0010-8000-00AA00389B71}|videoRate=15|videoWidth=256|videoHeight=256"/>
</p:tagLst>
</file>

<file path=ppt/tags/tag39.xml><?xml version="1.0" encoding="utf-8"?>
<p:tagLst xmlns:a="http://schemas.openxmlformats.org/drawingml/2006/main" xmlns:r="http://schemas.openxmlformats.org/officeDocument/2006/relationships" xmlns:p="http://schemas.openxmlformats.org/presentationml/2006/main">
  <p:tag name="ATHENA.MIXSHAPE" val="|streamable=true|audioOnly=true|recordStart=449384|recordEnd=459674|recordLength=464885|start=449384|end=459674|audioFormat={00001610-0000-0010-8000-00AA00389B71}|audioRate=44100|muted=false|volume=0.8|fadeIn=0|fadeOut=0|videoFormat={34363248-0000-0010-8000-00AA00389B71}|videoRate=15|videoWidth=256|videoHeight=256"/>
</p:tagLst>
</file>

<file path=ppt/tags/tag4.xml><?xml version="1.0" encoding="utf-8"?>
<p:tagLst xmlns:a="http://schemas.openxmlformats.org/drawingml/2006/main" xmlns:r="http://schemas.openxmlformats.org/officeDocument/2006/relationships" xmlns:p="http://schemas.openxmlformats.org/presentationml/2006/main">
  <p:tag name="ATHENA.MIXSHAPE" val="|streamable=true|audioOnly=true|recordStart=14510|recordEnd=32885|recordLength=464885|start=14510|end=32885|audioFormat={00001610-0000-0010-8000-00AA00389B71}|audioRate=44100|muted=false|volume=0.8|fadeIn=0|fadeOut=0|videoFormat={34363248-0000-0010-8000-00AA00389B71}|videoRate=15|videoWidth=256|videoHeight=256"/>
</p:tagLst>
</file>

<file path=ppt/tags/tag40.xml><?xml version="1.0" encoding="utf-8"?>
<p:tagLst xmlns:a="http://schemas.openxmlformats.org/drawingml/2006/main" xmlns:r="http://schemas.openxmlformats.org/officeDocument/2006/relationships" xmlns:p="http://schemas.openxmlformats.org/presentationml/2006/main">
  <p:tag name="ATHENA.MIXSHAPE" val="|streamable=true|audioOnly=true|recordStart=459674|recordEnd=464811|recordLength=464885|start=459674|end=464811|audioFormat={00001610-0000-0010-8000-00AA00389B71}|audioRate=44100|muted=false|volume=0.8|fadeIn=0|fadeOut=0|videoFormat={34363248-0000-0010-8000-00AA00389B71}|videoRate=15|videoWidth=256|videoHeight=256"/>
</p:tagLst>
</file>

<file path=ppt/tags/tag5.xml><?xml version="1.0" encoding="utf-8"?>
<p:tagLst xmlns:a="http://schemas.openxmlformats.org/drawingml/2006/main" xmlns:r="http://schemas.openxmlformats.org/officeDocument/2006/relationships" xmlns:p="http://schemas.openxmlformats.org/presentationml/2006/main">
  <p:tag name="ATHENA.MIXSHAPE" val="|streamable=true|audioOnly=true|recordStart=32885|recordEnd=75494|recordLength=464885|start=32885|end=75494|audioFormat={00001610-0000-0010-8000-00AA00389B71}|audioRate=44100|muted=false|volume=0.8|fadeIn=0|fadeOut=0|videoFormat={34363248-0000-0010-8000-00AA00389B71}|videoRate=15|videoWidth=256|videoHeight=256"/>
</p:tagLst>
</file>

<file path=ppt/tags/tag6.xml><?xml version="1.0" encoding="utf-8"?>
<p:tagLst xmlns:a="http://schemas.openxmlformats.org/drawingml/2006/main" xmlns:r="http://schemas.openxmlformats.org/officeDocument/2006/relationships" xmlns:p="http://schemas.openxmlformats.org/presentationml/2006/main">
  <p:tag name="ATHENA.MIXSHAPE" val="|streamable=true|audioOnly=true|recordStart=75494|recordEnd=91697|recordLength=464885|start=75494|end=91697|audioFormat={00001610-0000-0010-8000-00AA00389B71}|audioRate=44100|muted=false|volume=0.8|fadeIn=0|fadeOut=0|videoFormat={34363248-0000-0010-8000-00AA00389B71}|videoRate=15|videoWidth=256|videoHeight=256"/>
</p:tagLst>
</file>

<file path=ppt/tags/tag7.xml><?xml version="1.0" encoding="utf-8"?>
<p:tagLst xmlns:a="http://schemas.openxmlformats.org/drawingml/2006/main" xmlns:r="http://schemas.openxmlformats.org/officeDocument/2006/relationships" xmlns:p="http://schemas.openxmlformats.org/presentationml/2006/main">
  <p:tag name="ATHENA.MIXSHAPE" val="|streamable=true|audioOnly=true|recordStart=91697|recordEnd=103332|recordLength=464885|start=91697|end=103332|audioFormat={00001610-0000-0010-8000-00AA00389B71}|audioRate=44100|muted=false|volume=0.8|fadeIn=0|fadeOut=0|videoFormat={34363248-0000-0010-8000-00AA00389B71}|videoRate=15|videoWidth=256|videoHeight=256"/>
</p:tagLst>
</file>

<file path=ppt/tags/tag8.xml><?xml version="1.0" encoding="utf-8"?>
<p:tagLst xmlns:a="http://schemas.openxmlformats.org/drawingml/2006/main" xmlns:r="http://schemas.openxmlformats.org/officeDocument/2006/relationships" xmlns:p="http://schemas.openxmlformats.org/presentationml/2006/main">
  <p:tag name="ATHENA.MIXSHAPE" val="|streamable=true|audioOnly=true|recordStart=103332|recordEnd=134750|recordLength=464885|start=103332|end=134750|audioFormat={00001610-0000-0010-8000-00AA00389B71}|audioRate=44100|muted=false|volume=0.8|fadeIn=0|fadeOut=0|videoFormat={34363248-0000-0010-8000-00AA00389B71}|videoRate=15|videoWidth=256|videoHeight=256"/>
</p:tagLst>
</file>

<file path=ppt/tags/tag9.xml><?xml version="1.0" encoding="utf-8"?>
<p:tagLst xmlns:a="http://schemas.openxmlformats.org/drawingml/2006/main" xmlns:r="http://schemas.openxmlformats.org/officeDocument/2006/relationships" xmlns:p="http://schemas.openxmlformats.org/presentationml/2006/main">
  <p:tag name="MMPROD_SUBSTITUTION_ID" val="{F1CAA93E-2161-4DB9-B916-E3DA539497AA}"/>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11253</TotalTime>
  <Words>2332</Words>
  <Application>Microsoft Office PowerPoint</Application>
  <PresentationFormat>On-screen Show (4:3)</PresentationFormat>
  <Paragraphs>341</Paragraphs>
  <Slides>30</Slides>
  <Notes>30</Notes>
  <HiddenSlides>0</HiddenSlides>
  <MMClips>30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30</vt:i4>
      </vt:variant>
    </vt:vector>
  </HeadingPairs>
  <TitlesOfParts>
    <vt:vector size="40" baseType="lpstr">
      <vt:lpstr>ＭＳ ゴシック</vt:lpstr>
      <vt:lpstr>ＭＳ Ｐゴシック</vt:lpstr>
      <vt:lpstr>Arial</vt:lpstr>
      <vt:lpstr>Calibri</vt:lpstr>
      <vt:lpstr>Cambria</vt:lpstr>
      <vt:lpstr>Century Gothic</vt:lpstr>
      <vt:lpstr>Times New Roman</vt:lpstr>
      <vt:lpstr>Wingdings</vt:lpstr>
      <vt:lpstr>Wingdings 2</vt:lpstr>
      <vt:lpstr>Adjacency</vt:lpstr>
      <vt:lpstr>Supporting Homeless Children and Youth in Everett Public Schools</vt:lpstr>
      <vt:lpstr>Today’s goals</vt:lpstr>
      <vt:lpstr>Turn and talk</vt:lpstr>
      <vt:lpstr>How many identified  EPS kids in transition?</vt:lpstr>
      <vt:lpstr>Growth in number of homeless students in EPS 2008-2016</vt:lpstr>
      <vt:lpstr>How many in my school?</vt:lpstr>
      <vt:lpstr>The McKinney-Vento Act</vt:lpstr>
      <vt:lpstr>Why the McKinney-Vento Act?</vt:lpstr>
      <vt:lpstr>Who qualifies for services?</vt:lpstr>
      <vt:lpstr>Who qualifies for services?</vt:lpstr>
      <vt:lpstr>Who qualifies for services?</vt:lpstr>
      <vt:lpstr>Who qualifies for services?</vt:lpstr>
      <vt:lpstr>Interfaith Family Shelter</vt:lpstr>
      <vt:lpstr>Cocoon House Youth Shelters</vt:lpstr>
      <vt:lpstr>Who qualifies for services?</vt:lpstr>
      <vt:lpstr>Living in cars . . .</vt:lpstr>
      <vt:lpstr>Case-by-case</vt:lpstr>
      <vt:lpstr>School selection: two options</vt:lpstr>
      <vt:lpstr>Best interest</vt:lpstr>
      <vt:lpstr>Feasibility</vt:lpstr>
      <vt:lpstr>Immediate enrollment</vt:lpstr>
      <vt:lpstr>Transportation</vt:lpstr>
      <vt:lpstr>PowerPoint Presentation</vt:lpstr>
      <vt:lpstr>Additional support</vt:lpstr>
      <vt:lpstr>How can I support our KIT kids?</vt:lpstr>
      <vt:lpstr>How can I support our KIT KIT kids?</vt:lpstr>
      <vt:lpstr>What can I do to help?</vt:lpstr>
      <vt:lpstr>Who do I talk to for more information?</vt:lpstr>
      <vt:lpstr>Turn and talk</vt:lpstr>
      <vt:lpstr>Thank you for your support of our KIT students.</vt:lpstr>
    </vt:vector>
  </TitlesOfParts>
  <Company>SERVE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Click to add title</dc:title>
  <dc:creator>SERVE</dc:creator>
  <cp:lastModifiedBy>Ballbach, Rebecca P.</cp:lastModifiedBy>
  <cp:revision>634</cp:revision>
  <cp:lastPrinted>2016-08-05T15:00:29Z</cp:lastPrinted>
  <dcterms:created xsi:type="dcterms:W3CDTF">2006-04-11T13:17:30Z</dcterms:created>
  <dcterms:modified xsi:type="dcterms:W3CDTF">2016-10-26T00:43:58Z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TC011368021033</vt:lpwstr>
  </property>
</Properties>
</file>